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61" r:id="rId2"/>
    <p:sldId id="262" r:id="rId3"/>
    <p:sldId id="526" r:id="rId4"/>
    <p:sldId id="530" r:id="rId5"/>
    <p:sldId id="266" r:id="rId6"/>
    <p:sldId id="268" r:id="rId7"/>
    <p:sldId id="512" r:id="rId8"/>
    <p:sldId id="513" r:id="rId9"/>
    <p:sldId id="515" r:id="rId10"/>
    <p:sldId id="269" r:id="rId11"/>
    <p:sldId id="520" r:id="rId12"/>
    <p:sldId id="521" r:id="rId13"/>
    <p:sldId id="506" r:id="rId14"/>
    <p:sldId id="509" r:id="rId15"/>
    <p:sldId id="510" r:id="rId16"/>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09"/>
    <a:srgbClr val="AC4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0" autoAdjust="0"/>
    <p:restoredTop sz="95785" autoAdjust="0"/>
  </p:normalViewPr>
  <p:slideViewPr>
    <p:cSldViewPr snapToGrid="0">
      <p:cViewPr varScale="1">
        <p:scale>
          <a:sx n="88" d="100"/>
          <a:sy n="88" d="100"/>
        </p:scale>
        <p:origin x="1020" y="32"/>
      </p:cViewPr>
      <p:guideLst>
        <p:guide orient="horz" pos="1620"/>
        <p:guide pos="2880"/>
      </p:guideLst>
    </p:cSldViewPr>
  </p:slideViewPr>
  <p:notesTextViewPr>
    <p:cViewPr>
      <p:scale>
        <a:sx n="1" d="1"/>
        <a:sy n="1" d="1"/>
      </p:scale>
      <p:origin x="0" y="0"/>
    </p:cViewPr>
  </p:notesTextViewPr>
  <p:sorterViewPr>
    <p:cViewPr>
      <p:scale>
        <a:sx n="100" d="100"/>
        <a:sy n="100" d="100"/>
      </p:scale>
      <p:origin x="0" y="-15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889F1-2E85-47D1-9CBB-43DBDAEC2DD9}" type="datetimeFigureOut">
              <a:rPr lang="de-DE" smtClean="0"/>
              <a:t>03.05.2022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D726D-DC11-4731-8928-19052E4C6A24}" type="slidenum">
              <a:rPr lang="de-DE" smtClean="0"/>
              <a:t>‹Nr.›</a:t>
            </a:fld>
            <a:endParaRPr lang="de-DE"/>
          </a:p>
        </p:txBody>
      </p:sp>
    </p:spTree>
    <p:extLst>
      <p:ext uri="{BB962C8B-B14F-4D97-AF65-F5344CB8AC3E}">
        <p14:creationId xmlns:p14="http://schemas.microsoft.com/office/powerpoint/2010/main" val="356351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dirty="0">
                <a:latin typeface="Calibri" panose="020F0502020204030204" pitchFamily="34" charset="0"/>
                <a:ea typeface="Calibri" panose="020F0502020204030204" pitchFamily="34" charset="0"/>
                <a:cs typeface="Calibri" panose="020F0502020204030204" pitchFamily="34" charset="0"/>
              </a:rPr>
              <a:t>Angesichts der gefor­derten Dimension und des engen Zeitfensters zur Erreichung der Klimaneutralität wird deutlich, dass nur schnell umsetzbare Maßnahmen mit den zur Verfügung stehenden materiellen, personellen und finanziellen Ressourcen zum Ziel führen können. </a:t>
            </a:r>
          </a:p>
          <a:p>
            <a:pPr marL="0" indent="0">
              <a:buNone/>
            </a:pPr>
            <a:r>
              <a:rPr lang="de-DE" sz="1200" dirty="0">
                <a:latin typeface="Calibri" panose="020F0502020204030204" pitchFamily="34" charset="0"/>
                <a:ea typeface="Calibri" panose="020F0502020204030204" pitchFamily="34" charset="0"/>
                <a:cs typeface="Calibri" panose="020F0502020204030204" pitchFamily="34" charset="0"/>
              </a:rPr>
              <a:t>Der nahezu von allen politischen Parteien formulierte Willen verstärkt in den </a:t>
            </a:r>
            <a:r>
              <a:rPr lang="de-DE" sz="1200" b="1" dirty="0">
                <a:latin typeface="Calibri" panose="020F0502020204030204" pitchFamily="34" charset="0"/>
                <a:ea typeface="Calibri" panose="020F0502020204030204" pitchFamily="34" charset="0"/>
                <a:cs typeface="Calibri" panose="020F0502020204030204" pitchFamily="34" charset="0"/>
              </a:rPr>
              <a:t>Klimaschutz </a:t>
            </a:r>
            <a:r>
              <a:rPr lang="de-DE" sz="1200" dirty="0">
                <a:latin typeface="Calibri" panose="020F0502020204030204" pitchFamily="34" charset="0"/>
                <a:ea typeface="Calibri" panose="020F0502020204030204" pitchFamily="34" charset="0"/>
                <a:cs typeface="Calibri" panose="020F0502020204030204" pitchFamily="34" charset="0"/>
              </a:rPr>
              <a:t>zu investieren </a:t>
            </a:r>
            <a:r>
              <a:rPr lang="de-DE" sz="1200" b="1" dirty="0">
                <a:latin typeface="Calibri" panose="020F0502020204030204" pitchFamily="34" charset="0"/>
                <a:ea typeface="Calibri" panose="020F0502020204030204" pitchFamily="34" charset="0"/>
                <a:cs typeface="Calibri" panose="020F0502020204030204" pitchFamily="34" charset="0"/>
              </a:rPr>
              <a:t>könnte am besten gelingen, wenn </a:t>
            </a:r>
            <a:r>
              <a:rPr lang="de-DE" sz="1200" dirty="0">
                <a:latin typeface="Calibri" panose="020F0502020204030204" pitchFamily="34" charset="0"/>
                <a:ea typeface="Calibri" panose="020F0502020204030204" pitchFamily="34" charset="0"/>
                <a:cs typeface="Calibri" panose="020F0502020204030204" pitchFamily="34" charset="0"/>
              </a:rPr>
              <a:t>die nächste Bundesregierung </a:t>
            </a:r>
            <a:r>
              <a:rPr lang="de-DE" sz="1200" b="1" dirty="0">
                <a:latin typeface="Calibri" panose="020F0502020204030204" pitchFamily="34" charset="0"/>
                <a:ea typeface="Calibri" panose="020F0502020204030204" pitchFamily="34" charset="0"/>
                <a:cs typeface="Calibri" panose="020F0502020204030204" pitchFamily="34" charset="0"/>
              </a:rPr>
              <a:t>die Verantwortlichkeiten Energie, Bau und Umwelt in einem Ministerium </a:t>
            </a:r>
            <a:r>
              <a:rPr lang="de-DE" sz="1200" dirty="0">
                <a:latin typeface="Calibri" panose="020F0502020204030204" pitchFamily="34" charset="0"/>
                <a:ea typeface="Calibri" panose="020F0502020204030204" pitchFamily="34" charset="0"/>
                <a:cs typeface="Calibri" panose="020F0502020204030204" pitchFamily="34" charset="0"/>
              </a:rPr>
              <a:t>bündelt.</a:t>
            </a:r>
            <a:endParaRPr lang="de-DE" sz="1200" b="1" dirty="0"/>
          </a:p>
          <a:p>
            <a:endParaRPr lang="de-DE" dirty="0"/>
          </a:p>
        </p:txBody>
      </p:sp>
      <p:sp>
        <p:nvSpPr>
          <p:cNvPr id="4" name="Foliennummernplatzhalter 3"/>
          <p:cNvSpPr>
            <a:spLocks noGrp="1"/>
          </p:cNvSpPr>
          <p:nvPr>
            <p:ph type="sldNum" sz="quarter" idx="10"/>
          </p:nvPr>
        </p:nvSpPr>
        <p:spPr/>
        <p:txBody>
          <a:bodyPr/>
          <a:lstStyle/>
          <a:p>
            <a:fld id="{48D8899A-35E9-4BAC-B63B-3693D6BD38EA}" type="slidenum">
              <a:rPr lang="de-DE" smtClean="0"/>
              <a:t>3</a:t>
            </a:fld>
            <a:endParaRPr lang="de-DE"/>
          </a:p>
        </p:txBody>
      </p:sp>
    </p:spTree>
    <p:extLst>
      <p:ext uri="{BB962C8B-B14F-4D97-AF65-F5344CB8AC3E}">
        <p14:creationId xmlns:p14="http://schemas.microsoft.com/office/powerpoint/2010/main" val="410963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8D8899A-35E9-4BAC-B63B-3693D6BD38EA}" type="slidenum">
              <a:rPr lang="de-DE" smtClean="0"/>
              <a:t>4</a:t>
            </a:fld>
            <a:endParaRPr lang="de-DE"/>
          </a:p>
        </p:txBody>
      </p:sp>
    </p:spTree>
    <p:extLst>
      <p:ext uri="{BB962C8B-B14F-4D97-AF65-F5344CB8AC3E}">
        <p14:creationId xmlns:p14="http://schemas.microsoft.com/office/powerpoint/2010/main" val="56338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63D726D-DC11-4731-8928-19052E4C6A24}" type="slidenum">
              <a:rPr lang="de-DE" smtClean="0"/>
              <a:t>5</a:t>
            </a:fld>
            <a:endParaRPr lang="de-DE"/>
          </a:p>
        </p:txBody>
      </p:sp>
    </p:spTree>
    <p:extLst>
      <p:ext uri="{BB962C8B-B14F-4D97-AF65-F5344CB8AC3E}">
        <p14:creationId xmlns:p14="http://schemas.microsoft.com/office/powerpoint/2010/main" val="257460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63D726D-DC11-4731-8928-19052E4C6A24}" type="slidenum">
              <a:rPr lang="de-DE" smtClean="0"/>
              <a:t>9</a:t>
            </a:fld>
            <a:endParaRPr lang="de-DE"/>
          </a:p>
        </p:txBody>
      </p:sp>
    </p:spTree>
    <p:extLst>
      <p:ext uri="{BB962C8B-B14F-4D97-AF65-F5344CB8AC3E}">
        <p14:creationId xmlns:p14="http://schemas.microsoft.com/office/powerpoint/2010/main" val="312892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63D726D-DC11-4731-8928-19052E4C6A24}" type="slidenum">
              <a:rPr lang="de-DE" smtClean="0"/>
              <a:t>10</a:t>
            </a:fld>
            <a:endParaRPr lang="de-DE"/>
          </a:p>
        </p:txBody>
      </p:sp>
    </p:spTree>
    <p:extLst>
      <p:ext uri="{BB962C8B-B14F-4D97-AF65-F5344CB8AC3E}">
        <p14:creationId xmlns:p14="http://schemas.microsoft.com/office/powerpoint/2010/main" val="301539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63D726D-DC11-4731-8928-19052E4C6A24}" type="slidenum">
              <a:rPr lang="de-DE" smtClean="0"/>
              <a:t>11</a:t>
            </a:fld>
            <a:endParaRPr lang="de-DE"/>
          </a:p>
        </p:txBody>
      </p:sp>
    </p:spTree>
    <p:extLst>
      <p:ext uri="{BB962C8B-B14F-4D97-AF65-F5344CB8AC3E}">
        <p14:creationId xmlns:p14="http://schemas.microsoft.com/office/powerpoint/2010/main" val="350575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63D726D-DC11-4731-8928-19052E4C6A24}" type="slidenum">
              <a:rPr lang="de-DE" smtClean="0"/>
              <a:t>13</a:t>
            </a:fld>
            <a:endParaRPr lang="de-DE"/>
          </a:p>
        </p:txBody>
      </p:sp>
    </p:spTree>
    <p:extLst>
      <p:ext uri="{BB962C8B-B14F-4D97-AF65-F5344CB8AC3E}">
        <p14:creationId xmlns:p14="http://schemas.microsoft.com/office/powerpoint/2010/main" val="423902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63D726D-DC11-4731-8928-19052E4C6A24}" type="slidenum">
              <a:rPr lang="de-DE" smtClean="0"/>
              <a:t>14</a:t>
            </a:fld>
            <a:endParaRPr lang="de-DE"/>
          </a:p>
        </p:txBody>
      </p:sp>
    </p:spTree>
    <p:extLst>
      <p:ext uri="{BB962C8B-B14F-4D97-AF65-F5344CB8AC3E}">
        <p14:creationId xmlns:p14="http://schemas.microsoft.com/office/powerpoint/2010/main" val="365375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AE53A37-4517-45B7-8C40-CBB4828849E8}" type="datetime1">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47481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C8989F1-D066-44BD-BD41-8E52C34A8262}" type="datetime1">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7025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E714C4D-0137-4678-9A6A-2B88990110E8}" type="datetime1">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149443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rei Inhaltsfelder">
    <p:spTree>
      <p:nvGrpSpPr>
        <p:cNvPr id="1" name=""/>
        <p:cNvGrpSpPr/>
        <p:nvPr/>
      </p:nvGrpSpPr>
      <p:grpSpPr>
        <a:xfrm>
          <a:off x="0" y="0"/>
          <a:ext cx="0" cy="0"/>
          <a:chOff x="0" y="0"/>
          <a:chExt cx="0" cy="0"/>
        </a:xfrm>
      </p:grpSpPr>
      <p:sp>
        <p:nvSpPr>
          <p:cNvPr id="9" name="Inhaltsplatzhalter 6"/>
          <p:cNvSpPr>
            <a:spLocks noGrp="1"/>
          </p:cNvSpPr>
          <p:nvPr>
            <p:ph sz="quarter" idx="18"/>
          </p:nvPr>
        </p:nvSpPr>
        <p:spPr>
          <a:xfrm>
            <a:off x="265538" y="779372"/>
            <a:ext cx="8286375" cy="1281358"/>
          </a:xfrm>
          <a:prstGeom prst="rect">
            <a:avLst/>
          </a:prstGeom>
        </p:spPr>
        <p:txBody>
          <a:bodyPr/>
          <a:lstStyle>
            <a:lvl1pPr marL="201221" indent="-201221">
              <a:buFont typeface="Wingdings" panose="05000000000000000000" pitchFamily="2" charset="2"/>
              <a:buChar char="§"/>
              <a:defRPr sz="1500">
                <a:solidFill>
                  <a:schemeClr val="tx1">
                    <a:lumMod val="75000"/>
                    <a:lumOff val="25000"/>
                  </a:schemeClr>
                </a:solidFill>
              </a:defRPr>
            </a:lvl1pPr>
            <a:lvl2pPr marL="470309" indent="-214318">
              <a:buFont typeface="Wingdings" panose="05000000000000000000" pitchFamily="2" charset="2"/>
              <a:buChar char="§"/>
              <a:defRPr sz="1350">
                <a:solidFill>
                  <a:schemeClr val="tx1">
                    <a:lumMod val="75000"/>
                    <a:lumOff val="25000"/>
                  </a:schemeClr>
                </a:solidFill>
              </a:defRPr>
            </a:lvl2pPr>
            <a:lvl3pPr marL="672720" indent="-171455">
              <a:buFont typeface="Wingdings" panose="05000000000000000000" pitchFamily="2" charset="2"/>
              <a:buChar char="§"/>
              <a:defRPr sz="1050">
                <a:solidFill>
                  <a:schemeClr val="tx1">
                    <a:lumMod val="75000"/>
                    <a:lumOff val="25000"/>
                  </a:schemeClr>
                </a:solidFill>
              </a:defRPr>
            </a:lvl3pPr>
            <a:lvl4pPr marL="939428" indent="-171455">
              <a:buFont typeface="Wingdings" panose="05000000000000000000" pitchFamily="2" charset="2"/>
              <a:buChar char="§"/>
              <a:defRPr sz="750">
                <a:solidFill>
                  <a:schemeClr val="tx1">
                    <a:lumMod val="75000"/>
                    <a:lumOff val="25000"/>
                  </a:schemeClr>
                </a:solidFill>
              </a:defRPr>
            </a:lvl4pPr>
            <a:lvl5pPr marL="1213278" indent="-171455">
              <a:buFont typeface="Wingdings" panose="05000000000000000000" pitchFamily="2" charset="2"/>
              <a:buChar char="§"/>
              <a:defRPr sz="1350">
                <a:solidFill>
                  <a:schemeClr val="tx1">
                    <a:lumMod val="75000"/>
                    <a:lumOff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Foliennummernplatzhalter 5"/>
          <p:cNvSpPr>
            <a:spLocks noGrp="1"/>
          </p:cNvSpPr>
          <p:nvPr>
            <p:ph type="sldNum" sz="quarter" idx="20"/>
          </p:nvPr>
        </p:nvSpPr>
        <p:spPr/>
        <p:txBody>
          <a:bodyPr/>
          <a:lstStyle/>
          <a:p>
            <a:fld id="{B7021877-68E2-4E46-B8FF-898E21A3690B}" type="slidenum">
              <a:rPr lang="de-DE" smtClean="0"/>
              <a:pPr/>
              <a:t>‹Nr.›</a:t>
            </a:fld>
            <a:endParaRPr lang="de-DE" dirty="0"/>
          </a:p>
        </p:txBody>
      </p:sp>
      <p:sp>
        <p:nvSpPr>
          <p:cNvPr id="10" name="Titelplatzhalter 1"/>
          <p:cNvSpPr>
            <a:spLocks noGrp="1"/>
          </p:cNvSpPr>
          <p:nvPr>
            <p:ph type="title"/>
          </p:nvPr>
        </p:nvSpPr>
        <p:spPr>
          <a:xfrm>
            <a:off x="265538" y="172565"/>
            <a:ext cx="6326132" cy="443323"/>
          </a:xfrm>
          <a:prstGeom prst="rect">
            <a:avLst/>
          </a:prstGeom>
        </p:spPr>
        <p:txBody>
          <a:bodyPr vert="horz" lIns="91440" tIns="45720" rIns="91440" bIns="45720" rtlCol="0" anchor="ctr">
            <a:normAutofit/>
          </a:bodyPr>
          <a:lstStyle/>
          <a:p>
            <a:r>
              <a:rPr lang="de-DE" dirty="0"/>
              <a:t>Titelmasterformat durch Klicken bearbeiten</a:t>
            </a:r>
          </a:p>
        </p:txBody>
      </p:sp>
      <p:sp>
        <p:nvSpPr>
          <p:cNvPr id="15" name="Inhaltsplatzhalter 6"/>
          <p:cNvSpPr>
            <a:spLocks noGrp="1"/>
          </p:cNvSpPr>
          <p:nvPr>
            <p:ph sz="quarter" idx="21"/>
          </p:nvPr>
        </p:nvSpPr>
        <p:spPr>
          <a:xfrm>
            <a:off x="265538" y="2131314"/>
            <a:ext cx="8286375" cy="1281358"/>
          </a:xfrm>
          <a:prstGeom prst="rect">
            <a:avLst/>
          </a:prstGeom>
        </p:spPr>
        <p:txBody>
          <a:bodyPr/>
          <a:lstStyle>
            <a:lvl1pPr marL="201221" indent="-201221">
              <a:buFont typeface="Wingdings" panose="05000000000000000000" pitchFamily="2" charset="2"/>
              <a:buChar char="§"/>
              <a:defRPr sz="1500">
                <a:solidFill>
                  <a:schemeClr val="tx1">
                    <a:lumMod val="75000"/>
                    <a:lumOff val="25000"/>
                  </a:schemeClr>
                </a:solidFill>
              </a:defRPr>
            </a:lvl1pPr>
            <a:lvl2pPr marL="470309" indent="-214318">
              <a:buFont typeface="Wingdings" panose="05000000000000000000" pitchFamily="2" charset="2"/>
              <a:buChar char="§"/>
              <a:defRPr sz="1350">
                <a:solidFill>
                  <a:schemeClr val="tx1">
                    <a:lumMod val="75000"/>
                    <a:lumOff val="25000"/>
                  </a:schemeClr>
                </a:solidFill>
              </a:defRPr>
            </a:lvl2pPr>
            <a:lvl3pPr marL="672720" indent="-171455">
              <a:buFont typeface="Wingdings" panose="05000000000000000000" pitchFamily="2" charset="2"/>
              <a:buChar char="§"/>
              <a:defRPr sz="1050">
                <a:solidFill>
                  <a:schemeClr val="tx1">
                    <a:lumMod val="75000"/>
                    <a:lumOff val="25000"/>
                  </a:schemeClr>
                </a:solidFill>
              </a:defRPr>
            </a:lvl3pPr>
            <a:lvl4pPr marL="939428" indent="-171455">
              <a:buFont typeface="Wingdings" panose="05000000000000000000" pitchFamily="2" charset="2"/>
              <a:buChar char="§"/>
              <a:defRPr sz="750">
                <a:solidFill>
                  <a:schemeClr val="tx1">
                    <a:lumMod val="75000"/>
                    <a:lumOff val="25000"/>
                  </a:schemeClr>
                </a:solidFill>
              </a:defRPr>
            </a:lvl4pPr>
            <a:lvl5pPr marL="1213278" indent="-171455">
              <a:buFont typeface="Wingdings" panose="05000000000000000000" pitchFamily="2" charset="2"/>
              <a:buChar char="§"/>
              <a:defRPr sz="1350">
                <a:solidFill>
                  <a:schemeClr val="tx1">
                    <a:lumMod val="75000"/>
                    <a:lumOff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16" name="Inhaltsplatzhalter 6"/>
          <p:cNvSpPr>
            <a:spLocks noGrp="1"/>
          </p:cNvSpPr>
          <p:nvPr>
            <p:ph sz="quarter" idx="22"/>
          </p:nvPr>
        </p:nvSpPr>
        <p:spPr>
          <a:xfrm>
            <a:off x="265538" y="3480242"/>
            <a:ext cx="8286375" cy="1281358"/>
          </a:xfrm>
          <a:prstGeom prst="rect">
            <a:avLst/>
          </a:prstGeom>
        </p:spPr>
        <p:txBody>
          <a:bodyPr/>
          <a:lstStyle>
            <a:lvl1pPr marL="201221" indent="-201221">
              <a:buFont typeface="Wingdings" panose="05000000000000000000" pitchFamily="2" charset="2"/>
              <a:buChar char="§"/>
              <a:defRPr sz="1500">
                <a:solidFill>
                  <a:schemeClr val="tx1">
                    <a:lumMod val="75000"/>
                    <a:lumOff val="25000"/>
                  </a:schemeClr>
                </a:solidFill>
              </a:defRPr>
            </a:lvl1pPr>
            <a:lvl2pPr marL="470309" indent="-214318">
              <a:buFont typeface="Wingdings" panose="05000000000000000000" pitchFamily="2" charset="2"/>
              <a:buChar char="§"/>
              <a:defRPr sz="1350">
                <a:solidFill>
                  <a:schemeClr val="tx1">
                    <a:lumMod val="75000"/>
                    <a:lumOff val="25000"/>
                  </a:schemeClr>
                </a:solidFill>
              </a:defRPr>
            </a:lvl2pPr>
            <a:lvl3pPr marL="672720" indent="-171455">
              <a:buFont typeface="Wingdings" panose="05000000000000000000" pitchFamily="2" charset="2"/>
              <a:buChar char="§"/>
              <a:defRPr sz="1050">
                <a:solidFill>
                  <a:schemeClr val="tx1">
                    <a:lumMod val="75000"/>
                    <a:lumOff val="25000"/>
                  </a:schemeClr>
                </a:solidFill>
              </a:defRPr>
            </a:lvl3pPr>
            <a:lvl4pPr marL="939428" indent="-171455">
              <a:buFont typeface="Wingdings" panose="05000000000000000000" pitchFamily="2" charset="2"/>
              <a:buChar char="§"/>
              <a:defRPr sz="750">
                <a:solidFill>
                  <a:schemeClr val="tx1">
                    <a:lumMod val="75000"/>
                    <a:lumOff val="25000"/>
                  </a:schemeClr>
                </a:solidFill>
              </a:defRPr>
            </a:lvl4pPr>
            <a:lvl5pPr marL="1213278" indent="-171455">
              <a:buFont typeface="Wingdings" panose="05000000000000000000" pitchFamily="2" charset="2"/>
              <a:buChar char="§"/>
              <a:defRPr sz="1350">
                <a:solidFill>
                  <a:schemeClr val="tx1">
                    <a:lumMod val="75000"/>
                    <a:lumOff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2" name="Fußzeilenplatzhalter 1"/>
          <p:cNvSpPr>
            <a:spLocks noGrp="1"/>
          </p:cNvSpPr>
          <p:nvPr>
            <p:ph type="ftr" sz="quarter" idx="23"/>
          </p:nvPr>
        </p:nvSpPr>
        <p:spPr>
          <a:xfrm>
            <a:off x="106532" y="4918983"/>
            <a:ext cx="5013588" cy="224518"/>
          </a:xfrm>
          <a:prstGeom prst="rect">
            <a:avLst/>
          </a:prstGeom>
        </p:spPr>
        <p:txBody>
          <a:bodyPr/>
          <a:lstStyle/>
          <a:p>
            <a:r>
              <a:rPr lang="de-DE"/>
              <a:t>   © EGS  .  www.egs-plan.de  .  Beispielprojekt  .  18.02.2021 </a:t>
            </a:r>
            <a:endParaRPr lang="de-DE" dirty="0"/>
          </a:p>
        </p:txBody>
      </p:sp>
    </p:spTree>
    <p:extLst>
      <p:ext uri="{BB962C8B-B14F-4D97-AF65-F5344CB8AC3E}">
        <p14:creationId xmlns:p14="http://schemas.microsoft.com/office/powerpoint/2010/main" val="379807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inzelnes Inhaltsfeld">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336062" y="833378"/>
            <a:ext cx="8489949" cy="4006513"/>
          </a:xfrm>
          <a:prstGeom prst="rect">
            <a:avLst/>
          </a:prstGeom>
        </p:spPr>
        <p:txBody>
          <a:bodyPr/>
          <a:lstStyle>
            <a:lvl1pPr marL="201221" indent="-201221">
              <a:buFont typeface="Wingdings" panose="05000000000000000000" pitchFamily="2" charset="2"/>
              <a:buChar char="§"/>
              <a:defRPr sz="1350">
                <a:solidFill>
                  <a:schemeClr val="tx1">
                    <a:lumMod val="75000"/>
                    <a:lumOff val="25000"/>
                  </a:schemeClr>
                </a:solidFill>
              </a:defRPr>
            </a:lvl1pPr>
            <a:lvl2pPr marL="470309" indent="-214318">
              <a:buFont typeface="Wingdings" panose="05000000000000000000" pitchFamily="2" charset="2"/>
              <a:buChar char="§"/>
              <a:defRPr sz="1200">
                <a:solidFill>
                  <a:schemeClr val="tx1">
                    <a:lumMod val="75000"/>
                    <a:lumOff val="25000"/>
                  </a:schemeClr>
                </a:solidFill>
              </a:defRPr>
            </a:lvl2pPr>
            <a:lvl3pPr marL="672720" indent="-171455">
              <a:buFont typeface="Wingdings" panose="05000000000000000000" pitchFamily="2" charset="2"/>
              <a:buChar char="§"/>
              <a:defRPr sz="1050">
                <a:solidFill>
                  <a:schemeClr val="tx1">
                    <a:lumMod val="75000"/>
                    <a:lumOff val="25000"/>
                  </a:schemeClr>
                </a:solidFill>
              </a:defRPr>
            </a:lvl3pPr>
            <a:lvl4pPr marL="939428" indent="-171455">
              <a:buFont typeface="Wingdings" panose="05000000000000000000" pitchFamily="2" charset="2"/>
              <a:buChar char="§"/>
              <a:defRPr sz="900">
                <a:solidFill>
                  <a:schemeClr val="tx1">
                    <a:lumMod val="75000"/>
                    <a:lumOff val="25000"/>
                  </a:schemeClr>
                </a:solidFill>
              </a:defRPr>
            </a:lvl4pPr>
            <a:lvl5pPr marL="1213278" indent="-171455">
              <a:buFont typeface="Wingdings" panose="05000000000000000000" pitchFamily="2" charset="2"/>
              <a:buChar char="§"/>
              <a:defRPr sz="1350">
                <a:solidFill>
                  <a:schemeClr val="tx1">
                    <a:lumMod val="75000"/>
                    <a:lumOff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itelplatzhalter 1"/>
          <p:cNvSpPr>
            <a:spLocks noGrp="1"/>
          </p:cNvSpPr>
          <p:nvPr>
            <p:ph type="title"/>
          </p:nvPr>
        </p:nvSpPr>
        <p:spPr>
          <a:xfrm>
            <a:off x="265538" y="172565"/>
            <a:ext cx="6326132" cy="443323"/>
          </a:xfrm>
          <a:prstGeom prst="rect">
            <a:avLst/>
          </a:prstGeom>
        </p:spPr>
        <p:txBody>
          <a:bodyPr vert="horz" lIns="91440" tIns="45720" rIns="91440" bIns="45720" rtlCol="0" anchor="ctr">
            <a:normAutofit/>
          </a:bodyPr>
          <a:lstStyle/>
          <a:p>
            <a:r>
              <a:rPr lang="de-DE" dirty="0"/>
              <a:t>Titelmasterformat durch Klicken bearbeiten</a:t>
            </a:r>
          </a:p>
        </p:txBody>
      </p:sp>
      <p:sp>
        <p:nvSpPr>
          <p:cNvPr id="9" name="Foliennummernplatzhalter 4"/>
          <p:cNvSpPr txBox="1">
            <a:spLocks/>
          </p:cNvSpPr>
          <p:nvPr userDrawn="1"/>
        </p:nvSpPr>
        <p:spPr>
          <a:xfrm>
            <a:off x="8014566" y="4935600"/>
            <a:ext cx="860960" cy="175490"/>
          </a:xfrm>
          <a:prstGeom prst="rect">
            <a:avLst/>
          </a:prstGeom>
        </p:spPr>
        <p:txBody>
          <a:bodyPr vert="horz" lIns="68580" tIns="34290" rIns="68580" bIns="34290" rtlCol="0" anchor="ctr"/>
          <a:lstStyle>
            <a:defPPr>
              <a:defRPr lang="de-DE"/>
            </a:defPPr>
            <a:lvl1pPr algn="r" rtl="0" fontAlgn="base">
              <a:spcBef>
                <a:spcPct val="0"/>
              </a:spcBef>
              <a:spcAft>
                <a:spcPct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B7021877-68E2-4E46-B8FF-898E21A3690B}" type="slidenum">
              <a:rPr lang="de-DE" sz="900" smtClean="0"/>
              <a:pPr/>
              <a:t>‹Nr.›</a:t>
            </a:fld>
            <a:endParaRPr lang="de-DE" sz="900" dirty="0"/>
          </a:p>
        </p:txBody>
      </p:sp>
    </p:spTree>
    <p:extLst>
      <p:ext uri="{BB962C8B-B14F-4D97-AF65-F5344CB8AC3E}">
        <p14:creationId xmlns:p14="http://schemas.microsoft.com/office/powerpoint/2010/main" val="135577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5987008" cy="857250"/>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BC62ADD-63DB-4D31-93D7-28B67C89CBA9}" type="datetime1">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2FFB23-F748-49CE-9407-2365601A4649}" type="slidenum">
              <a:rPr lang="de-DE" smtClean="0"/>
              <a:t>‹Nr.›</a:t>
            </a:fld>
            <a:endParaRPr lang="de-DE" dirty="0"/>
          </a:p>
        </p:txBody>
      </p:sp>
      <p:pic>
        <p:nvPicPr>
          <p:cNvPr id="8" name="Grafik 7">
            <a:extLst>
              <a:ext uri="{FF2B5EF4-FFF2-40B4-BE49-F238E27FC236}">
                <a16:creationId xmlns:a16="http://schemas.microsoft.com/office/drawing/2014/main" id="{0A948AB2-8D71-407D-A84B-7B073B4508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Grafik 8">
            <a:extLst>
              <a:ext uri="{FF2B5EF4-FFF2-40B4-BE49-F238E27FC236}">
                <a16:creationId xmlns:a16="http://schemas.microsoft.com/office/drawing/2014/main" id="{2C8126DE-58E0-4640-90CB-A7AE7A16B93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6183" y="419382"/>
            <a:ext cx="1363489" cy="608129"/>
          </a:xfrm>
          <a:prstGeom prst="rect">
            <a:avLst/>
          </a:prstGeom>
          <a:noFill/>
        </p:spPr>
      </p:pic>
    </p:spTree>
    <p:extLst>
      <p:ext uri="{BB962C8B-B14F-4D97-AF65-F5344CB8AC3E}">
        <p14:creationId xmlns:p14="http://schemas.microsoft.com/office/powerpoint/2010/main" val="195593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5D1EC8B-2F06-4099-B9F7-C84269D420A1}" type="datetime1">
              <a:rPr lang="de-DE" smtClean="0"/>
              <a:t>03.05.2022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18042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2C4CD85-5394-41D2-87AD-3E65DCD74052}" type="datetime1">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193795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9B27D30-11DF-45B9-8759-F62AB34BA584}" type="datetime1">
              <a:rPr lang="de-DE" smtClean="0"/>
              <a:t>03.05.2022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288649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AEA89BC-E1E9-4305-875C-1F4C40513D15}" type="datetime1">
              <a:rPr lang="de-DE" smtClean="0"/>
              <a:t>03.05.2022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180724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449755F-06FF-4E3D-9D26-8C284E737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umsplatzhalter 1"/>
          <p:cNvSpPr>
            <a:spLocks noGrp="1"/>
          </p:cNvSpPr>
          <p:nvPr>
            <p:ph type="dt" sz="half" idx="10"/>
          </p:nvPr>
        </p:nvSpPr>
        <p:spPr/>
        <p:txBody>
          <a:bodyPr/>
          <a:lstStyle/>
          <a:p>
            <a:fld id="{714CC972-6533-454E-A43D-FFDA24E48277}" type="datetime1">
              <a:rPr lang="de-DE" smtClean="0"/>
              <a:t>03.05.2022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8205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807B196-9A59-4716-8B50-1D4625F90E7A}" type="datetime1">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323695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4F8AF45-4D00-45B7-8F1B-C2D6CE0D53B9}" type="datetime1">
              <a:rPr lang="de-DE" smtClean="0"/>
              <a:t>03.05.2022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2FFB23-F748-49CE-9407-2365601A4649}" type="slidenum">
              <a:rPr lang="de-DE" smtClean="0"/>
              <a:t>‹Nr.›</a:t>
            </a:fld>
            <a:endParaRPr lang="de-DE"/>
          </a:p>
        </p:txBody>
      </p:sp>
    </p:spTree>
    <p:extLst>
      <p:ext uri="{BB962C8B-B14F-4D97-AF65-F5344CB8AC3E}">
        <p14:creationId xmlns:p14="http://schemas.microsoft.com/office/powerpoint/2010/main" val="395466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267494"/>
            <a:ext cx="5688632" cy="785242"/>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1200151"/>
            <a:ext cx="8363272" cy="339447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50">
                <a:solidFill>
                  <a:schemeClr val="tx1">
                    <a:tint val="75000"/>
                  </a:schemeClr>
                </a:solidFill>
              </a:defRPr>
            </a:lvl1pPr>
          </a:lstStyle>
          <a:p>
            <a:fld id="{F839ABC0-DA6A-436A-AC63-1C2B793D0430}" type="datetime1">
              <a:rPr lang="de-DE" smtClean="0"/>
              <a:pPr/>
              <a:t>03.05.2022</a:t>
            </a:fld>
            <a:endParaRPr lang="de-DE" dirty="0"/>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686872" y="4767263"/>
            <a:ext cx="2133600" cy="273844"/>
          </a:xfrm>
          <a:prstGeom prst="rect">
            <a:avLst/>
          </a:prstGeom>
        </p:spPr>
        <p:txBody>
          <a:bodyPr vert="horz" lIns="91440" tIns="45720" rIns="91440" bIns="45720" rtlCol="0" anchor="ctr"/>
          <a:lstStyle>
            <a:lvl1pPr algn="r">
              <a:defRPr sz="1050">
                <a:solidFill>
                  <a:schemeClr val="tx1">
                    <a:tint val="75000"/>
                  </a:schemeClr>
                </a:solidFill>
              </a:defRPr>
            </a:lvl1pPr>
          </a:lstStyle>
          <a:p>
            <a:fld id="{3D2FFB23-F748-49CE-9407-2365601A4649}" type="slidenum">
              <a:rPr lang="de-DE" smtClean="0"/>
              <a:pPr/>
              <a:t>‹Nr.›</a:t>
            </a:fld>
            <a:endParaRPr lang="de-DE" dirty="0"/>
          </a:p>
        </p:txBody>
      </p:sp>
    </p:spTree>
    <p:extLst>
      <p:ext uri="{BB962C8B-B14F-4D97-AF65-F5344CB8AC3E}">
        <p14:creationId xmlns:p14="http://schemas.microsoft.com/office/powerpoint/2010/main" val="22720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zia-deutschland.de/project/verantwortung-uebernehmen-der-gebaeudebereich-auf-dem-weg-zur-klimaneutralitaet-gutachten/"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D2FFB23-F748-49CE-9407-2365601A4649}" type="slidenum">
              <a:rPr lang="de-DE" smtClean="0"/>
              <a:t>1</a:t>
            </a:fld>
            <a:endParaRPr lang="de-DE" dirty="0"/>
          </a:p>
        </p:txBody>
      </p:sp>
      <p:sp>
        <p:nvSpPr>
          <p:cNvPr id="4" name="Titel 1">
            <a:extLst>
              <a:ext uri="{FF2B5EF4-FFF2-40B4-BE49-F238E27FC236}">
                <a16:creationId xmlns:a16="http://schemas.microsoft.com/office/drawing/2014/main" id="{EE9241EE-9242-478E-8941-6CB8E8980CB9}"/>
              </a:ext>
            </a:extLst>
          </p:cNvPr>
          <p:cNvSpPr txBox="1">
            <a:spLocks/>
          </p:cNvSpPr>
          <p:nvPr/>
        </p:nvSpPr>
        <p:spPr bwMode="auto">
          <a:xfrm>
            <a:off x="2196047" y="1958951"/>
            <a:ext cx="4739325" cy="2808312"/>
          </a:xfrm>
          <a:prstGeom prst="rect">
            <a:avLst/>
          </a:prstGeom>
          <a:noFill/>
          <a:ln w="9525">
            <a:noFill/>
            <a:miter lim="800000"/>
            <a:headEnd/>
            <a:tailEnd/>
          </a:ln>
        </p:spPr>
        <p:txBody>
          <a:bodyPr/>
          <a:lstStyle/>
          <a:p>
            <a:pPr algn="ctr">
              <a:spcBef>
                <a:spcPts val="600"/>
              </a:spcBef>
              <a:spcAft>
                <a:spcPts val="600"/>
              </a:spcAft>
              <a:buClr>
                <a:srgbClr val="F59305"/>
              </a:buClr>
            </a:pPr>
            <a:r>
              <a:rPr lang="de-DE" sz="2400" b="1" dirty="0">
                <a:solidFill>
                  <a:srgbClr val="EA6309"/>
                </a:solidFill>
              </a:rPr>
              <a:t>Impuls</a:t>
            </a:r>
            <a:endParaRPr lang="de-DE" sz="1000" b="1" dirty="0">
              <a:solidFill>
                <a:srgbClr val="EA6309"/>
              </a:solidFill>
            </a:endParaRPr>
          </a:p>
          <a:p>
            <a:pPr algn="ctr">
              <a:spcBef>
                <a:spcPts val="600"/>
              </a:spcBef>
              <a:spcAft>
                <a:spcPts val="600"/>
              </a:spcAft>
              <a:buClr>
                <a:srgbClr val="F59305"/>
              </a:buClr>
            </a:pPr>
            <a:endParaRPr lang="de-DE" sz="2400" b="1" u="sng" dirty="0">
              <a:solidFill>
                <a:srgbClr val="EA6309"/>
              </a:solidFill>
            </a:endParaRPr>
          </a:p>
        </p:txBody>
      </p:sp>
      <p:pic>
        <p:nvPicPr>
          <p:cNvPr id="5" name="Grafik 4">
            <a:extLst>
              <a:ext uri="{FF2B5EF4-FFF2-40B4-BE49-F238E27FC236}">
                <a16:creationId xmlns:a16="http://schemas.microsoft.com/office/drawing/2014/main" id="{8279838D-4FF8-41BA-A8B4-334477734218}"/>
              </a:ext>
            </a:extLst>
          </p:cNvPr>
          <p:cNvPicPr>
            <a:picLocks noChangeAspect="1"/>
          </p:cNvPicPr>
          <p:nvPr/>
        </p:nvPicPr>
        <p:blipFill rotWithShape="1">
          <a:blip r:embed="rId4">
            <a:extLst>
              <a:ext uri="{28A0092B-C50C-407E-A947-70E740481C1C}">
                <a14:useLocalDpi xmlns:a14="http://schemas.microsoft.com/office/drawing/2010/main" val="0"/>
              </a:ext>
            </a:extLst>
          </a:blip>
          <a:srcRect l="3070" t="1872" r="359" b="8312"/>
          <a:stretch/>
        </p:blipFill>
        <p:spPr>
          <a:xfrm>
            <a:off x="2830916" y="2991868"/>
            <a:ext cx="1228682" cy="1228440"/>
          </a:xfrm>
          <a:prstGeom prst="rect">
            <a:avLst/>
          </a:prstGeom>
        </p:spPr>
      </p:pic>
      <p:sp>
        <p:nvSpPr>
          <p:cNvPr id="6" name="Titel 1">
            <a:extLst>
              <a:ext uri="{FF2B5EF4-FFF2-40B4-BE49-F238E27FC236}">
                <a16:creationId xmlns:a16="http://schemas.microsoft.com/office/drawing/2014/main" id="{D25A5BF0-0E18-43CE-A72C-8FDE9F93364B}"/>
              </a:ext>
            </a:extLst>
          </p:cNvPr>
          <p:cNvSpPr txBox="1">
            <a:spLocks/>
          </p:cNvSpPr>
          <p:nvPr/>
        </p:nvSpPr>
        <p:spPr bwMode="auto">
          <a:xfrm>
            <a:off x="4271076" y="3266882"/>
            <a:ext cx="2664296" cy="1263272"/>
          </a:xfrm>
          <a:prstGeom prst="rect">
            <a:avLst/>
          </a:prstGeom>
          <a:noFill/>
          <a:ln w="9525">
            <a:noFill/>
            <a:miter lim="800000"/>
            <a:headEnd/>
            <a:tailEnd/>
          </a:ln>
        </p:spPr>
        <p:txBody>
          <a:bodyPr/>
          <a:lstStyle/>
          <a:p>
            <a:pPr>
              <a:spcBef>
                <a:spcPts val="600"/>
              </a:spcBef>
              <a:spcAft>
                <a:spcPts val="600"/>
              </a:spcAft>
            </a:pPr>
            <a:r>
              <a:rPr lang="de-DE" sz="1100" b="1" dirty="0">
                <a:solidFill>
                  <a:srgbClr val="838586">
                    <a:lumMod val="75000"/>
                  </a:srgbClr>
                </a:solidFill>
              </a:rPr>
              <a:t>Univ. Prof. Dr.-Ing.</a:t>
            </a:r>
            <a:br>
              <a:rPr lang="de-DE" sz="1100" b="1" dirty="0">
                <a:solidFill>
                  <a:srgbClr val="838586">
                    <a:lumMod val="75000"/>
                  </a:srgbClr>
                </a:solidFill>
              </a:rPr>
            </a:br>
            <a:r>
              <a:rPr lang="de-DE" sz="1100" b="1" dirty="0">
                <a:solidFill>
                  <a:srgbClr val="838586">
                    <a:lumMod val="75000"/>
                  </a:srgbClr>
                </a:solidFill>
              </a:rPr>
              <a:t>Manfred Norbert Fisch</a:t>
            </a:r>
          </a:p>
          <a:p>
            <a:pPr>
              <a:spcBef>
                <a:spcPts val="600"/>
              </a:spcBef>
              <a:spcAft>
                <a:spcPts val="600"/>
              </a:spcAft>
            </a:pPr>
            <a:r>
              <a:rPr lang="de-DE" sz="1100" dirty="0">
                <a:solidFill>
                  <a:srgbClr val="838586">
                    <a:lumMod val="75000"/>
                  </a:srgbClr>
                </a:solidFill>
              </a:rPr>
              <a:t>Steinbeis-Innovationszentrum </a:t>
            </a:r>
            <a:br>
              <a:rPr lang="de-DE" sz="1100" dirty="0">
                <a:solidFill>
                  <a:srgbClr val="838586">
                    <a:lumMod val="75000"/>
                  </a:srgbClr>
                </a:solidFill>
              </a:rPr>
            </a:br>
            <a:r>
              <a:rPr lang="de-DE" sz="1100" b="1" dirty="0">
                <a:solidFill>
                  <a:srgbClr val="838586">
                    <a:lumMod val="75000"/>
                  </a:srgbClr>
                </a:solidFill>
              </a:rPr>
              <a:t>siz </a:t>
            </a:r>
            <a:r>
              <a:rPr lang="de-DE" sz="1100" dirty="0">
                <a:solidFill>
                  <a:srgbClr val="838586">
                    <a:lumMod val="75000"/>
                  </a:srgbClr>
                </a:solidFill>
              </a:rPr>
              <a:t>energieplus</a:t>
            </a:r>
          </a:p>
        </p:txBody>
      </p:sp>
    </p:spTree>
    <p:extLst>
      <p:ext uri="{BB962C8B-B14F-4D97-AF65-F5344CB8AC3E}">
        <p14:creationId xmlns:p14="http://schemas.microsoft.com/office/powerpoint/2010/main" val="195231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D2FFB23-F748-49CE-9407-2365601A4649}" type="slidenum">
              <a:rPr lang="de-DE" smtClean="0"/>
              <a:t>10</a:t>
            </a:fld>
            <a:endParaRPr lang="de-DE" dirty="0"/>
          </a:p>
        </p:txBody>
      </p:sp>
      <p:sp>
        <p:nvSpPr>
          <p:cNvPr id="7" name="Titel 1">
            <a:extLst>
              <a:ext uri="{FF2B5EF4-FFF2-40B4-BE49-F238E27FC236}">
                <a16:creationId xmlns:a16="http://schemas.microsoft.com/office/drawing/2014/main" id="{6F12B7FC-8B18-4A1B-B6A6-FF4BAC58266D}"/>
              </a:ext>
            </a:extLst>
          </p:cNvPr>
          <p:cNvSpPr txBox="1">
            <a:spLocks/>
          </p:cNvSpPr>
          <p:nvPr/>
        </p:nvSpPr>
        <p:spPr bwMode="auto">
          <a:xfrm>
            <a:off x="938814" y="1131590"/>
            <a:ext cx="7593626"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Anforderung an die Gebäudehülle </a:t>
            </a:r>
            <a:r>
              <a:rPr lang="de-DE" b="1" u="sng" dirty="0">
                <a:solidFill>
                  <a:srgbClr val="EA6309"/>
                </a:solidFill>
              </a:rPr>
              <a:t>nicht</a:t>
            </a:r>
            <a:r>
              <a:rPr lang="de-DE" b="1" dirty="0">
                <a:solidFill>
                  <a:srgbClr val="EA6309"/>
                </a:solidFill>
              </a:rPr>
              <a:t> weiter verschärfen</a:t>
            </a:r>
            <a:br>
              <a:rPr lang="de-DE" b="1" dirty="0">
                <a:solidFill>
                  <a:srgbClr val="EA6309"/>
                </a:solidFill>
              </a:rPr>
            </a:br>
            <a:r>
              <a:rPr lang="de-DE" sz="200" b="1" dirty="0">
                <a:solidFill>
                  <a:srgbClr val="EA6309"/>
                </a:solidFill>
              </a:rPr>
              <a:t/>
            </a:r>
            <a:br>
              <a:rPr lang="de-DE" sz="200" b="1" dirty="0">
                <a:solidFill>
                  <a:srgbClr val="EA6309"/>
                </a:solidFill>
              </a:rPr>
            </a:br>
            <a:endParaRPr lang="de-DE" sz="1100" b="1" dirty="0">
              <a:solidFill>
                <a:srgbClr val="EA6309"/>
              </a:solidFill>
            </a:endParaRPr>
          </a:p>
        </p:txBody>
      </p:sp>
      <p:grpSp>
        <p:nvGrpSpPr>
          <p:cNvPr id="14" name="Gruppieren 13"/>
          <p:cNvGrpSpPr/>
          <p:nvPr/>
        </p:nvGrpSpPr>
        <p:grpSpPr>
          <a:xfrm>
            <a:off x="179512" y="1131590"/>
            <a:ext cx="611592" cy="609185"/>
            <a:chOff x="288000" y="2093011"/>
            <a:chExt cx="655876" cy="655876"/>
          </a:xfrm>
        </p:grpSpPr>
        <p:pic>
          <p:nvPicPr>
            <p:cNvPr id="15" name="Grafik 14">
              <a:extLst>
                <a:ext uri="{FF2B5EF4-FFF2-40B4-BE49-F238E27FC236}">
                  <a16:creationId xmlns:a16="http://schemas.microsoft.com/office/drawing/2014/main" id="{D91822A1-D41C-42F0-95EE-B7EB38B039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16" name="Inhaltsplatzhalter 1">
              <a:extLst>
                <a:ext uri="{FF2B5EF4-FFF2-40B4-BE49-F238E27FC236}">
                  <a16:creationId xmlns:a16="http://schemas.microsoft.com/office/drawing/2014/main" id="{9B6173A5-BFFA-4F0D-8A23-6698C26ABF96}"/>
                </a:ext>
              </a:extLst>
            </p:cNvPr>
            <p:cNvSpPr txBox="1">
              <a:spLocks/>
            </p:cNvSpPr>
            <p:nvPr/>
          </p:nvSpPr>
          <p:spPr>
            <a:xfrm>
              <a:off x="478319" y="2200940"/>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4"/>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4"/>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5</a:t>
              </a:r>
            </a:p>
          </p:txBody>
        </p:sp>
      </p:grpSp>
      <p:sp>
        <p:nvSpPr>
          <p:cNvPr id="4" name="Rechteck 3"/>
          <p:cNvSpPr/>
          <p:nvPr/>
        </p:nvSpPr>
        <p:spPr>
          <a:xfrm>
            <a:off x="755576" y="1926900"/>
            <a:ext cx="8200673" cy="1985159"/>
          </a:xfrm>
          <a:prstGeom prst="rect">
            <a:avLst/>
          </a:prstGeom>
        </p:spPr>
        <p:txBody>
          <a:bodyPr wrap="square">
            <a:spAutoFit/>
          </a:bodyPr>
          <a:lstStyle/>
          <a:p>
            <a:endParaRPr lang="de-DE" dirty="0"/>
          </a:p>
          <a:p>
            <a:pPr>
              <a:lnSpc>
                <a:spcPct val="150000"/>
              </a:lnSpc>
              <a:buFont typeface="Wingdings" panose="05000000000000000000" pitchFamily="2" charset="2"/>
              <a:buChar char="§"/>
            </a:pPr>
            <a:r>
              <a:rPr lang="de-DE" dirty="0">
                <a:solidFill>
                  <a:schemeClr val="tx1">
                    <a:lumMod val="65000"/>
                    <a:lumOff val="35000"/>
                  </a:schemeClr>
                </a:solidFill>
                <a:ea typeface="Calibri" panose="020F0502020204030204" pitchFamily="34" charset="0"/>
                <a:cs typeface="Times New Roman" panose="02020603050405020304" pitchFamily="18" charset="0"/>
              </a:rPr>
              <a:t> Potential zur weiteren </a:t>
            </a:r>
            <a:r>
              <a:rPr lang="de-DE" b="1" dirty="0">
                <a:solidFill>
                  <a:schemeClr val="tx1">
                    <a:lumMod val="65000"/>
                    <a:lumOff val="35000"/>
                  </a:schemeClr>
                </a:solidFill>
                <a:ea typeface="Calibri" panose="020F0502020204030204" pitchFamily="34" charset="0"/>
                <a:cs typeface="Times New Roman" panose="02020603050405020304" pitchFamily="18" charset="0"/>
              </a:rPr>
              <a:t>Verbesserung der Gebäudehülle ist ausgereizt</a:t>
            </a:r>
          </a:p>
          <a:p>
            <a:pPr marL="742950" lvl="1" indent="-285750">
              <a:lnSpc>
                <a:spcPct val="150000"/>
              </a:lnSpc>
              <a:buFont typeface="Wingdings" panose="05000000000000000000" pitchFamily="2" charset="2"/>
              <a:buChar char="Ø"/>
            </a:pPr>
            <a:r>
              <a:rPr lang="de-DE" b="1" dirty="0">
                <a:solidFill>
                  <a:schemeClr val="tx1">
                    <a:lumMod val="65000"/>
                    <a:lumOff val="35000"/>
                  </a:schemeClr>
                </a:solidFill>
                <a:ea typeface="Calibri" panose="020F0502020204030204" pitchFamily="34" charset="0"/>
                <a:cs typeface="Times New Roman" panose="02020603050405020304" pitchFamily="18" charset="0"/>
              </a:rPr>
              <a:t> </a:t>
            </a:r>
            <a:r>
              <a:rPr lang="de-DE" sz="1600" dirty="0">
                <a:solidFill>
                  <a:schemeClr val="tx1">
                    <a:lumMod val="65000"/>
                    <a:lumOff val="35000"/>
                  </a:schemeClr>
                </a:solidFill>
                <a:ea typeface="Calibri" panose="020F0502020204030204" pitchFamily="34" charset="0"/>
                <a:cs typeface="Times New Roman" panose="02020603050405020304" pitchFamily="18" charset="0"/>
              </a:rPr>
              <a:t>GEG Anforderungen entsprechen Niedrigenergie- Standard!</a:t>
            </a:r>
          </a:p>
          <a:p>
            <a:pPr lvl="1">
              <a:lnSpc>
                <a:spcPct val="150000"/>
              </a:lnSpc>
            </a:pPr>
            <a:endParaRPr lang="de-DE" sz="1600" dirty="0">
              <a:solidFill>
                <a:schemeClr val="tx1">
                  <a:lumMod val="65000"/>
                  <a:lumOff val="35000"/>
                </a:schemeClr>
              </a:solidFill>
              <a:ea typeface="Calibri" panose="020F0502020204030204" pitchFamily="34" charset="0"/>
              <a:cs typeface="Times New Roman" panose="02020603050405020304" pitchFamily="18" charset="0"/>
            </a:endParaRPr>
          </a:p>
          <a:p>
            <a:pPr>
              <a:lnSpc>
                <a:spcPct val="150000"/>
              </a:lnSpc>
              <a:buFont typeface="Wingdings" panose="05000000000000000000" pitchFamily="2" charset="2"/>
              <a:buChar char="§"/>
            </a:pPr>
            <a:r>
              <a:rPr lang="de-DE" b="1" dirty="0">
                <a:solidFill>
                  <a:srgbClr val="404040"/>
                </a:solidFill>
                <a:ea typeface="Calibri" panose="020F0502020204030204" pitchFamily="34" charset="0"/>
                <a:cs typeface="Times New Roman" panose="02020603050405020304" pitchFamily="18" charset="0"/>
              </a:rPr>
              <a:t> </a:t>
            </a:r>
            <a:r>
              <a:rPr lang="de-DE" dirty="0">
                <a:solidFill>
                  <a:schemeClr val="tx1">
                    <a:lumMod val="65000"/>
                    <a:lumOff val="35000"/>
                  </a:schemeClr>
                </a:solidFill>
                <a:cs typeface="Times New Roman" panose="02020603050405020304" pitchFamily="18" charset="0"/>
              </a:rPr>
              <a:t>verstärkter</a:t>
            </a:r>
            <a:r>
              <a:rPr lang="de-DE" b="1" dirty="0">
                <a:solidFill>
                  <a:srgbClr val="404040"/>
                </a:solidFill>
                <a:ea typeface="Calibri" panose="020F0502020204030204" pitchFamily="34" charset="0"/>
                <a:cs typeface="Times New Roman" panose="02020603050405020304" pitchFamily="18" charset="0"/>
              </a:rPr>
              <a:t> Ressourcenaufwand</a:t>
            </a:r>
            <a:r>
              <a:rPr lang="de-DE" b="1" dirty="0">
                <a:solidFill>
                  <a:srgbClr val="009682"/>
                </a:solidFill>
                <a:ea typeface="Calibri" panose="020F0502020204030204" pitchFamily="34" charset="0"/>
                <a:cs typeface="Times New Roman" panose="02020603050405020304" pitchFamily="18" charset="0"/>
              </a:rPr>
              <a:t> </a:t>
            </a:r>
            <a:r>
              <a:rPr lang="de-DE" dirty="0">
                <a:solidFill>
                  <a:schemeClr val="tx1">
                    <a:lumMod val="65000"/>
                    <a:lumOff val="35000"/>
                  </a:schemeClr>
                </a:solidFill>
                <a:ea typeface="Calibri" panose="020F0502020204030204" pitchFamily="34" charset="0"/>
                <a:cs typeface="Times New Roman" panose="02020603050405020304" pitchFamily="18" charset="0"/>
              </a:rPr>
              <a:t>führt zu </a:t>
            </a:r>
            <a:r>
              <a:rPr lang="de-DE" b="1" dirty="0">
                <a:solidFill>
                  <a:srgbClr val="404040"/>
                </a:solidFill>
                <a:ea typeface="Calibri" panose="020F0502020204030204" pitchFamily="34" charset="0"/>
                <a:cs typeface="Times New Roman" panose="02020603050405020304" pitchFamily="18" charset="0"/>
              </a:rPr>
              <a:t>erhöhten THG-Emissionen</a:t>
            </a:r>
          </a:p>
        </p:txBody>
      </p:sp>
    </p:spTree>
    <p:extLst>
      <p:ext uri="{BB962C8B-B14F-4D97-AF65-F5344CB8AC3E}">
        <p14:creationId xmlns:p14="http://schemas.microsoft.com/office/powerpoint/2010/main" val="370497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fik 43"/>
          <p:cNvPicPr>
            <a:picLocks noChangeAspect="1"/>
          </p:cNvPicPr>
          <p:nvPr/>
        </p:nvPicPr>
        <p:blipFill rotWithShape="1">
          <a:blip r:embed="rId3" cstate="print">
            <a:extLst>
              <a:ext uri="{28A0092B-C50C-407E-A947-70E740481C1C}">
                <a14:useLocalDpi xmlns:a14="http://schemas.microsoft.com/office/drawing/2010/main" val="0"/>
              </a:ext>
            </a:extLst>
          </a:blip>
          <a:srcRect b="10045"/>
          <a:stretch/>
        </p:blipFill>
        <p:spPr>
          <a:xfrm>
            <a:off x="1061989" y="1763699"/>
            <a:ext cx="5717861" cy="3277408"/>
          </a:xfrm>
          <a:prstGeom prst="rect">
            <a:avLst/>
          </a:prstGeom>
        </p:spPr>
      </p:pic>
      <p:sp>
        <p:nvSpPr>
          <p:cNvPr id="3" name="Foliennummernplatzhalter 2"/>
          <p:cNvSpPr>
            <a:spLocks noGrp="1"/>
          </p:cNvSpPr>
          <p:nvPr>
            <p:ph type="sldNum" sz="quarter" idx="12"/>
          </p:nvPr>
        </p:nvSpPr>
        <p:spPr/>
        <p:txBody>
          <a:bodyPr/>
          <a:lstStyle/>
          <a:p>
            <a:fld id="{3D2FFB23-F748-49CE-9407-2365601A4649}" type="slidenum">
              <a:rPr lang="de-DE" smtClean="0"/>
              <a:t>11</a:t>
            </a:fld>
            <a:endParaRPr lang="de-DE" dirty="0"/>
          </a:p>
        </p:txBody>
      </p:sp>
      <p:sp>
        <p:nvSpPr>
          <p:cNvPr id="7" name="Titel 1">
            <a:extLst>
              <a:ext uri="{FF2B5EF4-FFF2-40B4-BE49-F238E27FC236}">
                <a16:creationId xmlns:a16="http://schemas.microsoft.com/office/drawing/2014/main" id="{6F12B7FC-8B18-4A1B-B6A6-FF4BAC58266D}"/>
              </a:ext>
            </a:extLst>
          </p:cNvPr>
          <p:cNvSpPr txBox="1">
            <a:spLocks/>
          </p:cNvSpPr>
          <p:nvPr/>
        </p:nvSpPr>
        <p:spPr bwMode="auto">
          <a:xfrm>
            <a:off x="938814" y="1102514"/>
            <a:ext cx="7624559"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Anforderung an die Gebäudehülle </a:t>
            </a:r>
            <a:r>
              <a:rPr lang="de-DE" b="1" u="sng" dirty="0">
                <a:solidFill>
                  <a:srgbClr val="EA6309"/>
                </a:solidFill>
              </a:rPr>
              <a:t>nicht</a:t>
            </a:r>
            <a:r>
              <a:rPr lang="de-DE" b="1" dirty="0">
                <a:solidFill>
                  <a:srgbClr val="EA6309"/>
                </a:solidFill>
              </a:rPr>
              <a:t> weiter verschärfen</a:t>
            </a:r>
            <a:br>
              <a:rPr lang="de-DE" b="1" dirty="0">
                <a:solidFill>
                  <a:srgbClr val="EA6309"/>
                </a:solidFill>
              </a:rPr>
            </a:br>
            <a:r>
              <a:rPr lang="de-DE" sz="200" b="1" dirty="0">
                <a:solidFill>
                  <a:srgbClr val="EA6309"/>
                </a:solidFill>
              </a:rPr>
              <a:t/>
            </a:r>
            <a:br>
              <a:rPr lang="de-DE" sz="200" b="1" dirty="0">
                <a:solidFill>
                  <a:srgbClr val="EA6309"/>
                </a:solidFill>
              </a:rPr>
            </a:br>
            <a:endParaRPr lang="de-DE" sz="1100" b="1" dirty="0">
              <a:solidFill>
                <a:srgbClr val="EA6309"/>
              </a:solidFill>
            </a:endParaRPr>
          </a:p>
        </p:txBody>
      </p:sp>
      <p:pic>
        <p:nvPicPr>
          <p:cNvPr id="2" name="Grafik 1">
            <a:extLst>
              <a:ext uri="{FF2B5EF4-FFF2-40B4-BE49-F238E27FC236}">
                <a16:creationId xmlns:a16="http://schemas.microsoft.com/office/drawing/2014/main" id="{AADE793D-7092-4E9F-9542-3158478C010A}"/>
              </a:ext>
            </a:extLst>
          </p:cNvPr>
          <p:cNvPicPr>
            <a:picLocks noChangeAspect="1"/>
          </p:cNvPicPr>
          <p:nvPr/>
        </p:nvPicPr>
        <p:blipFill rotWithShape="1">
          <a:blip r:embed="rId4"/>
          <a:srcRect b="62983"/>
          <a:stretch/>
        </p:blipFill>
        <p:spPr>
          <a:xfrm>
            <a:off x="3131840" y="2931790"/>
            <a:ext cx="1774302" cy="525120"/>
          </a:xfrm>
          <a:prstGeom prst="rect">
            <a:avLst/>
          </a:prstGeom>
        </p:spPr>
      </p:pic>
      <p:pic>
        <p:nvPicPr>
          <p:cNvPr id="12" name="Grafik 11">
            <a:extLst>
              <a:ext uri="{FF2B5EF4-FFF2-40B4-BE49-F238E27FC236}">
                <a16:creationId xmlns:a16="http://schemas.microsoft.com/office/drawing/2014/main" id="{59793BDC-8995-4F37-91EB-100ABFA7B567}"/>
              </a:ext>
            </a:extLst>
          </p:cNvPr>
          <p:cNvPicPr>
            <a:picLocks noChangeAspect="1"/>
          </p:cNvPicPr>
          <p:nvPr/>
        </p:nvPicPr>
        <p:blipFill rotWithShape="1">
          <a:blip r:embed="rId4"/>
          <a:srcRect t="73180"/>
          <a:stretch/>
        </p:blipFill>
        <p:spPr>
          <a:xfrm>
            <a:off x="3203848" y="4244532"/>
            <a:ext cx="1774305" cy="380469"/>
          </a:xfrm>
          <a:prstGeom prst="rect">
            <a:avLst/>
          </a:prstGeom>
        </p:spPr>
      </p:pic>
      <p:grpSp>
        <p:nvGrpSpPr>
          <p:cNvPr id="14" name="Gruppieren 13"/>
          <p:cNvGrpSpPr/>
          <p:nvPr/>
        </p:nvGrpSpPr>
        <p:grpSpPr>
          <a:xfrm>
            <a:off x="179512" y="1131590"/>
            <a:ext cx="611592" cy="609185"/>
            <a:chOff x="288000" y="2093011"/>
            <a:chExt cx="655876" cy="655876"/>
          </a:xfrm>
        </p:grpSpPr>
        <p:pic>
          <p:nvPicPr>
            <p:cNvPr id="15" name="Grafik 14">
              <a:extLst>
                <a:ext uri="{FF2B5EF4-FFF2-40B4-BE49-F238E27FC236}">
                  <a16:creationId xmlns:a16="http://schemas.microsoft.com/office/drawing/2014/main" id="{D91822A1-D41C-42F0-95EE-B7EB38B039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16" name="Inhaltsplatzhalter 1">
              <a:extLst>
                <a:ext uri="{FF2B5EF4-FFF2-40B4-BE49-F238E27FC236}">
                  <a16:creationId xmlns:a16="http://schemas.microsoft.com/office/drawing/2014/main" id="{9B6173A5-BFFA-4F0D-8A23-6698C26ABF96}"/>
                </a:ext>
              </a:extLst>
            </p:cNvPr>
            <p:cNvSpPr txBox="1">
              <a:spLocks/>
            </p:cNvSpPr>
            <p:nvPr/>
          </p:nvSpPr>
          <p:spPr>
            <a:xfrm>
              <a:off x="482046" y="2197197"/>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6"/>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6"/>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6"/>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6"/>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6"/>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5</a:t>
              </a:r>
            </a:p>
          </p:txBody>
        </p:sp>
      </p:grpSp>
      <p:sp>
        <p:nvSpPr>
          <p:cNvPr id="5" name="Rechteck 4"/>
          <p:cNvSpPr/>
          <p:nvPr/>
        </p:nvSpPr>
        <p:spPr>
          <a:xfrm>
            <a:off x="5508104" y="2139701"/>
            <a:ext cx="1271746" cy="2901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49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fontAlgn="base">
              <a:spcBef>
                <a:spcPct val="0"/>
              </a:spcBef>
              <a:spcAft>
                <a:spcPct val="0"/>
              </a:spcAft>
              <a:defRPr/>
            </a:pPr>
            <a:fld id="{B7021877-68E2-4E46-B8FF-898E21A3690B}" type="slidenum">
              <a:rPr lang="de-DE" sz="900">
                <a:solidFill>
                  <a:prstClr val="black">
                    <a:tint val="75000"/>
                  </a:prstClr>
                </a:solidFill>
                <a:latin typeface="Arial"/>
              </a:rPr>
              <a:pPr defTabSz="685800" fontAlgn="base">
                <a:spcBef>
                  <a:spcPct val="0"/>
                </a:spcBef>
                <a:spcAft>
                  <a:spcPct val="0"/>
                </a:spcAft>
                <a:defRPr/>
              </a:pPr>
              <a:t>12</a:t>
            </a:fld>
            <a:endParaRPr lang="de-DE" sz="900" dirty="0">
              <a:solidFill>
                <a:prstClr val="black">
                  <a:tint val="75000"/>
                </a:prstClr>
              </a:solidFill>
              <a:latin typeface="Arial"/>
            </a:endParaRPr>
          </a:p>
        </p:txBody>
      </p:sp>
      <p:sp>
        <p:nvSpPr>
          <p:cNvPr id="8" name="Textfeld 7"/>
          <p:cNvSpPr txBox="1"/>
          <p:nvPr/>
        </p:nvSpPr>
        <p:spPr>
          <a:xfrm flipH="1">
            <a:off x="35496" y="1995686"/>
            <a:ext cx="9144000" cy="2862322"/>
          </a:xfrm>
          <a:prstGeom prst="rect">
            <a:avLst/>
          </a:prstGeom>
          <a:noFill/>
        </p:spPr>
        <p:txBody>
          <a:bodyPr wrap="square" rtlCol="0">
            <a:spAutoFit/>
          </a:bodyPr>
          <a:lstStyle/>
          <a:p>
            <a:pPr algn="ctr" defTabSz="685800" fontAlgn="base">
              <a:lnSpc>
                <a:spcPct val="150000"/>
              </a:lnSpc>
              <a:spcBef>
                <a:spcPct val="0"/>
              </a:spcBef>
              <a:spcAft>
                <a:spcPct val="0"/>
              </a:spcAft>
              <a:defRPr/>
            </a:pPr>
            <a:r>
              <a:rPr lang="de-DE" sz="2000" b="1" dirty="0">
                <a:solidFill>
                  <a:prstClr val="black"/>
                </a:solidFill>
                <a:latin typeface="Arial" charset="0"/>
              </a:rPr>
              <a:t>Die Verschärfung des GEG (Neubau) zu EH 40 spielt bei der Zielerreichung </a:t>
            </a:r>
            <a:r>
              <a:rPr lang="de-DE" sz="2000" b="1" dirty="0">
                <a:solidFill>
                  <a:srgbClr val="FF0000"/>
                </a:solidFill>
                <a:latin typeface="Arial" charset="0"/>
              </a:rPr>
              <a:t>„Klimaneutral“ </a:t>
            </a:r>
            <a:r>
              <a:rPr lang="de-DE" sz="2000" b="1" dirty="0">
                <a:solidFill>
                  <a:prstClr val="black"/>
                </a:solidFill>
                <a:latin typeface="Arial" charset="0"/>
              </a:rPr>
              <a:t> keine bedeutende Rolle!</a:t>
            </a:r>
          </a:p>
          <a:p>
            <a:pPr algn="ctr" defTabSz="685800" fontAlgn="base">
              <a:lnSpc>
                <a:spcPct val="150000"/>
              </a:lnSpc>
              <a:spcBef>
                <a:spcPct val="0"/>
              </a:spcBef>
              <a:spcAft>
                <a:spcPct val="0"/>
              </a:spcAft>
              <a:defRPr/>
            </a:pPr>
            <a:endParaRPr lang="de-DE" sz="2000" b="1" dirty="0">
              <a:solidFill>
                <a:prstClr val="black"/>
              </a:solidFill>
              <a:latin typeface="Arial" charset="0"/>
            </a:endParaRPr>
          </a:p>
          <a:p>
            <a:pPr algn="ctr" defTabSz="685800" fontAlgn="base">
              <a:lnSpc>
                <a:spcPct val="150000"/>
              </a:lnSpc>
              <a:spcBef>
                <a:spcPct val="0"/>
              </a:spcBef>
              <a:spcAft>
                <a:spcPct val="0"/>
              </a:spcAft>
              <a:defRPr/>
            </a:pPr>
            <a:r>
              <a:rPr lang="de-DE" sz="2000" b="1" dirty="0">
                <a:solidFill>
                  <a:prstClr val="black"/>
                </a:solidFill>
                <a:latin typeface="Arial" charset="0"/>
              </a:rPr>
              <a:t>Die Förderung des EH 40 Standards ist nicht </a:t>
            </a:r>
          </a:p>
          <a:p>
            <a:pPr algn="ctr" defTabSz="685800" fontAlgn="base">
              <a:lnSpc>
                <a:spcPct val="150000"/>
              </a:lnSpc>
              <a:spcBef>
                <a:spcPct val="0"/>
              </a:spcBef>
              <a:spcAft>
                <a:spcPct val="0"/>
              </a:spcAft>
              <a:defRPr/>
            </a:pPr>
            <a:r>
              <a:rPr lang="de-DE" sz="2000" b="1" dirty="0">
                <a:solidFill>
                  <a:prstClr val="black"/>
                </a:solidFill>
                <a:latin typeface="Arial" charset="0"/>
              </a:rPr>
              <a:t>kosteneffizient im Kontext der Zielsetzung!</a:t>
            </a:r>
          </a:p>
          <a:p>
            <a:pPr algn="ctr" defTabSz="685800" fontAlgn="base">
              <a:lnSpc>
                <a:spcPct val="150000"/>
              </a:lnSpc>
              <a:spcBef>
                <a:spcPct val="0"/>
              </a:spcBef>
              <a:spcAft>
                <a:spcPct val="0"/>
              </a:spcAft>
              <a:defRPr/>
            </a:pPr>
            <a:endParaRPr lang="de-DE" sz="2000" b="1" dirty="0">
              <a:solidFill>
                <a:prstClr val="black"/>
              </a:solidFill>
              <a:latin typeface="Arial" charset="0"/>
            </a:endParaRPr>
          </a:p>
        </p:txBody>
      </p:sp>
      <p:sp>
        <p:nvSpPr>
          <p:cNvPr id="4" name="Titel 1">
            <a:extLst>
              <a:ext uri="{FF2B5EF4-FFF2-40B4-BE49-F238E27FC236}">
                <a16:creationId xmlns:a16="http://schemas.microsoft.com/office/drawing/2014/main" id="{6F12B7FC-8B18-4A1B-B6A6-FF4BAC58266D}"/>
              </a:ext>
            </a:extLst>
          </p:cNvPr>
          <p:cNvSpPr txBox="1">
            <a:spLocks/>
          </p:cNvSpPr>
          <p:nvPr/>
        </p:nvSpPr>
        <p:spPr bwMode="auto">
          <a:xfrm>
            <a:off x="938814" y="1102514"/>
            <a:ext cx="7242111"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Anforderung an die Gebäudehülle </a:t>
            </a:r>
            <a:r>
              <a:rPr lang="de-DE" b="1" u="sng" dirty="0">
                <a:solidFill>
                  <a:srgbClr val="EA6309"/>
                </a:solidFill>
              </a:rPr>
              <a:t>nicht</a:t>
            </a:r>
            <a:r>
              <a:rPr lang="de-DE" b="1" dirty="0">
                <a:solidFill>
                  <a:srgbClr val="EA6309"/>
                </a:solidFill>
              </a:rPr>
              <a:t> weiter verschärfen</a:t>
            </a:r>
            <a:br>
              <a:rPr lang="de-DE" b="1" dirty="0">
                <a:solidFill>
                  <a:srgbClr val="EA6309"/>
                </a:solidFill>
              </a:rPr>
            </a:br>
            <a:r>
              <a:rPr lang="de-DE" sz="200" b="1" dirty="0">
                <a:solidFill>
                  <a:srgbClr val="EA6309"/>
                </a:solidFill>
              </a:rPr>
              <a:t/>
            </a:r>
            <a:br>
              <a:rPr lang="de-DE" sz="200" b="1" dirty="0">
                <a:solidFill>
                  <a:srgbClr val="EA6309"/>
                </a:solidFill>
              </a:rPr>
            </a:br>
            <a:endParaRPr lang="de-DE" sz="1100" b="1" dirty="0">
              <a:solidFill>
                <a:srgbClr val="EA6309"/>
              </a:solidFill>
            </a:endParaRPr>
          </a:p>
        </p:txBody>
      </p:sp>
      <p:grpSp>
        <p:nvGrpSpPr>
          <p:cNvPr id="5" name="Gruppieren 4"/>
          <p:cNvGrpSpPr/>
          <p:nvPr/>
        </p:nvGrpSpPr>
        <p:grpSpPr>
          <a:xfrm>
            <a:off x="179512" y="1131590"/>
            <a:ext cx="611592" cy="609185"/>
            <a:chOff x="288000" y="2093011"/>
            <a:chExt cx="655876" cy="655876"/>
          </a:xfrm>
        </p:grpSpPr>
        <p:pic>
          <p:nvPicPr>
            <p:cNvPr id="6" name="Grafik 5">
              <a:extLst>
                <a:ext uri="{FF2B5EF4-FFF2-40B4-BE49-F238E27FC236}">
                  <a16:creationId xmlns:a16="http://schemas.microsoft.com/office/drawing/2014/main" id="{D91822A1-D41C-42F0-95EE-B7EB38B039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7" name="Inhaltsplatzhalter 1">
              <a:extLst>
                <a:ext uri="{FF2B5EF4-FFF2-40B4-BE49-F238E27FC236}">
                  <a16:creationId xmlns:a16="http://schemas.microsoft.com/office/drawing/2014/main" id="{9B6173A5-BFFA-4F0D-8A23-6698C26ABF96}"/>
                </a:ext>
              </a:extLst>
            </p:cNvPr>
            <p:cNvSpPr txBox="1">
              <a:spLocks/>
            </p:cNvSpPr>
            <p:nvPr/>
          </p:nvSpPr>
          <p:spPr>
            <a:xfrm>
              <a:off x="493232" y="2200940"/>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3"/>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3"/>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5</a:t>
              </a:r>
            </a:p>
          </p:txBody>
        </p:sp>
      </p:grpSp>
    </p:spTree>
    <p:extLst>
      <p:ext uri="{BB962C8B-B14F-4D97-AF65-F5344CB8AC3E}">
        <p14:creationId xmlns:p14="http://schemas.microsoft.com/office/powerpoint/2010/main" val="39349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D2FFB23-F748-49CE-9407-2365601A4649}" type="slidenum">
              <a:rPr lang="de-DE" smtClean="0"/>
              <a:t>13</a:t>
            </a:fld>
            <a:endParaRPr lang="de-DE" dirty="0"/>
          </a:p>
        </p:txBody>
      </p:sp>
      <p:sp>
        <p:nvSpPr>
          <p:cNvPr id="7" name="Titel 1">
            <a:extLst>
              <a:ext uri="{FF2B5EF4-FFF2-40B4-BE49-F238E27FC236}">
                <a16:creationId xmlns:a16="http://schemas.microsoft.com/office/drawing/2014/main" id="{6F12B7FC-8B18-4A1B-B6A6-FF4BAC58266D}"/>
              </a:ext>
            </a:extLst>
          </p:cNvPr>
          <p:cNvSpPr txBox="1">
            <a:spLocks/>
          </p:cNvSpPr>
          <p:nvPr/>
        </p:nvSpPr>
        <p:spPr bwMode="auto">
          <a:xfrm>
            <a:off x="811074" y="1116640"/>
            <a:ext cx="6431113"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Förderbonus für erreichte Emissionsminderungen</a:t>
            </a:r>
            <a:br>
              <a:rPr lang="de-DE" b="1" dirty="0">
                <a:solidFill>
                  <a:srgbClr val="EA6309"/>
                </a:solidFill>
              </a:rPr>
            </a:br>
            <a:r>
              <a:rPr lang="de-DE" sz="200" b="1" dirty="0">
                <a:solidFill>
                  <a:srgbClr val="EA6309"/>
                </a:solidFill>
              </a:rPr>
              <a:t/>
            </a:r>
            <a:br>
              <a:rPr lang="de-DE" sz="200" b="1" dirty="0">
                <a:solidFill>
                  <a:srgbClr val="EA6309"/>
                </a:solidFill>
              </a:rPr>
            </a:br>
            <a:endParaRPr lang="de-DE" sz="1100" b="1" dirty="0">
              <a:solidFill>
                <a:srgbClr val="EA6309"/>
              </a:solidFill>
            </a:endParaRPr>
          </a:p>
        </p:txBody>
      </p:sp>
      <p:sp>
        <p:nvSpPr>
          <p:cNvPr id="13" name="Titel 1">
            <a:extLst>
              <a:ext uri="{FF2B5EF4-FFF2-40B4-BE49-F238E27FC236}">
                <a16:creationId xmlns:a16="http://schemas.microsoft.com/office/drawing/2014/main" id="{CBBE5438-4D1B-4DF9-8CE8-75A5D4F34F52}"/>
              </a:ext>
            </a:extLst>
          </p:cNvPr>
          <p:cNvSpPr txBox="1">
            <a:spLocks/>
          </p:cNvSpPr>
          <p:nvPr/>
        </p:nvSpPr>
        <p:spPr bwMode="auto">
          <a:xfrm>
            <a:off x="323528" y="2211710"/>
            <a:ext cx="3108444" cy="1907481"/>
          </a:xfrm>
          <a:prstGeom prst="rect">
            <a:avLst/>
          </a:prstGeom>
          <a:noFill/>
          <a:ln w="9525">
            <a:noFill/>
            <a:miter lim="800000"/>
            <a:headEnd/>
            <a:tailEnd/>
          </a:ln>
        </p:spPr>
        <p:txBody>
          <a:bodyPr/>
          <a:lstStyle/>
          <a:p>
            <a:pPr marL="285750" indent="-285750">
              <a:spcBef>
                <a:spcPts val="600"/>
              </a:spcBef>
              <a:spcAft>
                <a:spcPts val="600"/>
              </a:spcAft>
              <a:buClr>
                <a:srgbClr val="EA6309"/>
              </a:buClr>
              <a:buSzPct val="80000"/>
              <a:buFont typeface="Wingdings" panose="05000000000000000000" pitchFamily="2" charset="2"/>
              <a:buChar char="§"/>
            </a:pPr>
            <a:r>
              <a:rPr lang="de-DE" sz="1600" dirty="0"/>
              <a:t>BEG ausrichten auf CO</a:t>
            </a:r>
            <a:r>
              <a:rPr lang="de-DE" sz="1600" baseline="-25000" dirty="0"/>
              <a:t>2</a:t>
            </a:r>
            <a:r>
              <a:rPr lang="de-DE" sz="1600" dirty="0"/>
              <a:t>-Einsparung über den gesamten Lebenszyklus</a:t>
            </a:r>
          </a:p>
          <a:p>
            <a:pPr marL="285750" indent="-285750">
              <a:spcBef>
                <a:spcPts val="600"/>
              </a:spcBef>
              <a:spcAft>
                <a:spcPts val="600"/>
              </a:spcAft>
              <a:buClr>
                <a:srgbClr val="EA6309"/>
              </a:buClr>
              <a:buSzPct val="80000"/>
              <a:buFont typeface="Wingdings" panose="05000000000000000000" pitchFamily="2" charset="2"/>
              <a:buChar char="§"/>
            </a:pPr>
            <a:r>
              <a:rPr lang="de-DE" sz="1600" dirty="0"/>
              <a:t>Förderbonus für im Betrieb tatsächliche vermiedene CO</a:t>
            </a:r>
            <a:r>
              <a:rPr lang="de-DE" sz="1600" baseline="-25000" dirty="0"/>
              <a:t>2</a:t>
            </a:r>
            <a:r>
              <a:rPr lang="de-DE" sz="1600" dirty="0"/>
              <a:t>-Emissionen</a:t>
            </a:r>
          </a:p>
          <a:p>
            <a:pPr marL="285750" indent="-285750">
              <a:spcBef>
                <a:spcPts val="600"/>
              </a:spcBef>
              <a:spcAft>
                <a:spcPts val="600"/>
              </a:spcAft>
              <a:buClr>
                <a:srgbClr val="EA6309"/>
              </a:buClr>
              <a:buSzPct val="80000"/>
              <a:buFont typeface="Wingdings" panose="05000000000000000000" pitchFamily="2" charset="2"/>
              <a:buChar char="§"/>
            </a:pPr>
            <a:r>
              <a:rPr lang="de-DE" sz="1600" dirty="0"/>
              <a:t>Nachweis anhand eines digitalisierten Monitorings</a:t>
            </a:r>
          </a:p>
        </p:txBody>
      </p:sp>
      <p:grpSp>
        <p:nvGrpSpPr>
          <p:cNvPr id="6" name="Gruppieren 5"/>
          <p:cNvGrpSpPr/>
          <p:nvPr/>
        </p:nvGrpSpPr>
        <p:grpSpPr>
          <a:xfrm>
            <a:off x="179512" y="1131593"/>
            <a:ext cx="611592" cy="680371"/>
            <a:chOff x="288000" y="2093011"/>
            <a:chExt cx="655876" cy="732517"/>
          </a:xfrm>
        </p:grpSpPr>
        <p:pic>
          <p:nvPicPr>
            <p:cNvPr id="9" name="Grafik 8">
              <a:extLst>
                <a:ext uri="{FF2B5EF4-FFF2-40B4-BE49-F238E27FC236}">
                  <a16:creationId xmlns:a16="http://schemas.microsoft.com/office/drawing/2014/main" id="{D91822A1-D41C-42F0-95EE-B7EB38B039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10" name="Inhaltsplatzhalter 1">
              <a:extLst>
                <a:ext uri="{FF2B5EF4-FFF2-40B4-BE49-F238E27FC236}">
                  <a16:creationId xmlns:a16="http://schemas.microsoft.com/office/drawing/2014/main" id="{9B6173A5-BFFA-4F0D-8A23-6698C26ABF96}"/>
                </a:ext>
              </a:extLst>
            </p:cNvPr>
            <p:cNvSpPr txBox="1">
              <a:spLocks/>
            </p:cNvSpPr>
            <p:nvPr/>
          </p:nvSpPr>
          <p:spPr>
            <a:xfrm>
              <a:off x="376408" y="2313241"/>
              <a:ext cx="472167" cy="512287"/>
            </a:xfrm>
            <a:prstGeom prst="rect">
              <a:avLst/>
            </a:prstGeom>
          </p:spPr>
          <p:txBody>
            <a:bodyPr vert="horz" lIns="0" tIns="0" rIns="0" bIns="0" rtlCol="0">
              <a:normAutofit fontScale="85000" lnSpcReduction="10000"/>
            </a:bodyPr>
            <a:lstStyle>
              <a:lvl1pPr marL="271448" indent="-271448" algn="l" defTabSz="914347" rtl="0" eaLnBrk="1" latinLnBrk="0" hangingPunct="1">
                <a:lnSpc>
                  <a:spcPct val="90000"/>
                </a:lnSpc>
                <a:spcBef>
                  <a:spcPts val="480"/>
                </a:spcBef>
                <a:buSzPct val="88000"/>
                <a:buFontTx/>
                <a:buBlip>
                  <a:blip r:embed="rId4"/>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4"/>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10</a:t>
              </a:r>
            </a:p>
          </p:txBody>
        </p:sp>
      </p:grpSp>
      <p:sp>
        <p:nvSpPr>
          <p:cNvPr id="16" name="Textfeld 15"/>
          <p:cNvSpPr txBox="1"/>
          <p:nvPr/>
        </p:nvSpPr>
        <p:spPr>
          <a:xfrm>
            <a:off x="7735502" y="1818511"/>
            <a:ext cx="1245669" cy="219583"/>
          </a:xfrm>
          <a:prstGeom prst="rect">
            <a:avLst/>
          </a:prstGeom>
          <a:noFill/>
        </p:spPr>
        <p:txBody>
          <a:bodyPr wrap="square" rtlCol="0">
            <a:spAutoFit/>
          </a:bodyPr>
          <a:lstStyle/>
          <a:p>
            <a:r>
              <a:rPr lang="de-DE" dirty="0"/>
              <a:t>Sanierung</a:t>
            </a:r>
          </a:p>
        </p:txBody>
      </p:sp>
      <p:sp>
        <p:nvSpPr>
          <p:cNvPr id="17" name="Textfeld 16"/>
          <p:cNvSpPr txBox="1"/>
          <p:nvPr/>
        </p:nvSpPr>
        <p:spPr>
          <a:xfrm>
            <a:off x="7729175" y="3430298"/>
            <a:ext cx="991960" cy="369332"/>
          </a:xfrm>
          <a:prstGeom prst="rect">
            <a:avLst/>
          </a:prstGeom>
          <a:noFill/>
        </p:spPr>
        <p:txBody>
          <a:bodyPr wrap="square" rtlCol="0">
            <a:spAutoFit/>
          </a:bodyPr>
          <a:lstStyle/>
          <a:p>
            <a:r>
              <a:rPr lang="de-DE" dirty="0"/>
              <a:t>Neubau</a:t>
            </a:r>
          </a:p>
        </p:txBody>
      </p:sp>
      <p:grpSp>
        <p:nvGrpSpPr>
          <p:cNvPr id="5" name="Gruppieren 4"/>
          <p:cNvGrpSpPr/>
          <p:nvPr/>
        </p:nvGrpSpPr>
        <p:grpSpPr>
          <a:xfrm>
            <a:off x="4567601" y="3506310"/>
            <a:ext cx="2986005" cy="1534797"/>
            <a:chOff x="7074222" y="2426033"/>
            <a:chExt cx="2986005" cy="1534797"/>
          </a:xfrm>
        </p:grpSpPr>
        <p:pic>
          <p:nvPicPr>
            <p:cNvPr id="14" name="Grafik 13">
              <a:extLst>
                <a:ext uri="{FF2B5EF4-FFF2-40B4-BE49-F238E27FC236}">
                  <a16:creationId xmlns:a16="http://schemas.microsoft.com/office/drawing/2014/main" id="{E7262A08-72E4-43B6-9DD9-8128C0AB67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74222" y="2426033"/>
              <a:ext cx="2986005" cy="1534797"/>
            </a:xfrm>
            <a:prstGeom prst="rect">
              <a:avLst/>
            </a:prstGeom>
          </p:spPr>
        </p:pic>
        <p:sp>
          <p:nvSpPr>
            <p:cNvPr id="19" name="Textfeld 18"/>
            <p:cNvSpPr txBox="1"/>
            <p:nvPr/>
          </p:nvSpPr>
          <p:spPr>
            <a:xfrm>
              <a:off x="8609481" y="2601120"/>
              <a:ext cx="973058" cy="507831"/>
            </a:xfrm>
            <a:prstGeom prst="rect">
              <a:avLst/>
            </a:prstGeom>
            <a:noFill/>
          </p:spPr>
          <p:txBody>
            <a:bodyPr wrap="square" rtlCol="0">
              <a:spAutoFit/>
            </a:bodyPr>
            <a:lstStyle/>
            <a:p>
              <a:r>
                <a:rPr lang="de-DE" sz="1350" dirty="0"/>
                <a:t>„Grüne Baustoffe“</a:t>
              </a:r>
            </a:p>
          </p:txBody>
        </p:sp>
      </p:grpSp>
      <p:grpSp>
        <p:nvGrpSpPr>
          <p:cNvPr id="4" name="Gruppieren 3"/>
          <p:cNvGrpSpPr/>
          <p:nvPr/>
        </p:nvGrpSpPr>
        <p:grpSpPr>
          <a:xfrm>
            <a:off x="4567601" y="1833972"/>
            <a:ext cx="3343888" cy="1534296"/>
            <a:chOff x="4073397" y="2454215"/>
            <a:chExt cx="3343888" cy="1534296"/>
          </a:xfrm>
        </p:grpSpPr>
        <p:pic>
          <p:nvPicPr>
            <p:cNvPr id="15" name="Grafik 14">
              <a:extLst>
                <a:ext uri="{FF2B5EF4-FFF2-40B4-BE49-F238E27FC236}">
                  <a16:creationId xmlns:a16="http://schemas.microsoft.com/office/drawing/2014/main" id="{A69E6E08-8C1B-4451-BF69-4ACAB0C33A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73397" y="2454215"/>
              <a:ext cx="2969183" cy="1534296"/>
            </a:xfrm>
            <a:prstGeom prst="rect">
              <a:avLst/>
            </a:prstGeom>
          </p:spPr>
        </p:pic>
        <p:sp>
          <p:nvSpPr>
            <p:cNvPr id="18" name="Textfeld 17"/>
            <p:cNvSpPr txBox="1"/>
            <p:nvPr/>
          </p:nvSpPr>
          <p:spPr>
            <a:xfrm>
              <a:off x="4894950" y="2478390"/>
              <a:ext cx="912893" cy="300082"/>
            </a:xfrm>
            <a:prstGeom prst="rect">
              <a:avLst/>
            </a:prstGeom>
            <a:noFill/>
          </p:spPr>
          <p:txBody>
            <a:bodyPr wrap="square" rtlCol="0">
              <a:spAutoFit/>
            </a:bodyPr>
            <a:lstStyle/>
            <a:p>
              <a:r>
                <a:rPr lang="de-DE" sz="1350" dirty="0"/>
                <a:t>Effizienz</a:t>
              </a:r>
            </a:p>
          </p:txBody>
        </p:sp>
        <p:sp>
          <p:nvSpPr>
            <p:cNvPr id="20" name="Textfeld 19"/>
            <p:cNvSpPr txBox="1"/>
            <p:nvPr/>
          </p:nvSpPr>
          <p:spPr>
            <a:xfrm>
              <a:off x="6485539" y="3070399"/>
              <a:ext cx="931746" cy="301927"/>
            </a:xfrm>
            <a:prstGeom prst="rect">
              <a:avLst/>
            </a:prstGeom>
            <a:noFill/>
          </p:spPr>
          <p:txBody>
            <a:bodyPr wrap="square" rtlCol="0">
              <a:spAutoFit/>
            </a:bodyPr>
            <a:lstStyle/>
            <a:p>
              <a:r>
                <a:rPr lang="de-DE" sz="1350" dirty="0"/>
                <a:t>Bonus</a:t>
              </a:r>
            </a:p>
            <a:p>
              <a:r>
                <a:rPr lang="de-DE" sz="1350" dirty="0"/>
                <a:t>Erfolg</a:t>
              </a:r>
            </a:p>
          </p:txBody>
        </p:sp>
      </p:grpSp>
      <p:sp>
        <p:nvSpPr>
          <p:cNvPr id="30" name="Textfeld 29"/>
          <p:cNvSpPr txBox="1"/>
          <p:nvPr/>
        </p:nvSpPr>
        <p:spPr>
          <a:xfrm>
            <a:off x="4667680" y="3720077"/>
            <a:ext cx="912893" cy="507831"/>
          </a:xfrm>
          <a:prstGeom prst="rect">
            <a:avLst/>
          </a:prstGeom>
          <a:noFill/>
        </p:spPr>
        <p:txBody>
          <a:bodyPr wrap="square" rtlCol="0">
            <a:spAutoFit/>
          </a:bodyPr>
          <a:lstStyle/>
          <a:p>
            <a:r>
              <a:rPr lang="de-DE" sz="1350" dirty="0" smtClean="0"/>
              <a:t>Förder-Budget</a:t>
            </a:r>
            <a:endParaRPr lang="de-DE" sz="1350" dirty="0"/>
          </a:p>
        </p:txBody>
      </p:sp>
    </p:spTree>
    <p:extLst>
      <p:ext uri="{BB962C8B-B14F-4D97-AF65-F5344CB8AC3E}">
        <p14:creationId xmlns:p14="http://schemas.microsoft.com/office/powerpoint/2010/main" val="42109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F12B7FC-8B18-4A1B-B6A6-FF4BAC58266D}"/>
              </a:ext>
            </a:extLst>
          </p:cNvPr>
          <p:cNvSpPr txBox="1">
            <a:spLocks/>
          </p:cNvSpPr>
          <p:nvPr/>
        </p:nvSpPr>
        <p:spPr bwMode="auto">
          <a:xfrm>
            <a:off x="179512" y="1203598"/>
            <a:ext cx="8512503"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So erreichen wir den klimaneutralen Gebäudesektor!</a:t>
            </a:r>
            <a:br>
              <a:rPr lang="de-DE" b="1" dirty="0">
                <a:solidFill>
                  <a:srgbClr val="EA6309"/>
                </a:solidFill>
              </a:rPr>
            </a:br>
            <a:r>
              <a:rPr lang="de-DE" sz="1100" b="1" dirty="0">
                <a:solidFill>
                  <a:srgbClr val="838586">
                    <a:lumMod val="75000"/>
                  </a:srgbClr>
                </a:solidFill>
              </a:rPr>
              <a:t>Empfehlungen</a:t>
            </a:r>
            <a:endParaRPr lang="de-DE" sz="1100" b="1" dirty="0">
              <a:solidFill>
                <a:srgbClr val="EA6309"/>
              </a:solidFill>
            </a:endParaRPr>
          </a:p>
        </p:txBody>
      </p:sp>
      <p:sp>
        <p:nvSpPr>
          <p:cNvPr id="3" name="Foliennummernplatzhalter 2"/>
          <p:cNvSpPr>
            <a:spLocks noGrp="1"/>
          </p:cNvSpPr>
          <p:nvPr>
            <p:ph type="sldNum" sz="quarter" idx="12"/>
          </p:nvPr>
        </p:nvSpPr>
        <p:spPr/>
        <p:txBody>
          <a:bodyPr/>
          <a:lstStyle/>
          <a:p>
            <a:fld id="{3D2FFB23-F748-49CE-9407-2365601A4649}" type="slidenum">
              <a:rPr lang="de-DE" smtClean="0"/>
              <a:t>14</a:t>
            </a:fld>
            <a:endParaRPr lang="de-DE" dirty="0"/>
          </a:p>
        </p:txBody>
      </p:sp>
      <p:sp>
        <p:nvSpPr>
          <p:cNvPr id="13" name="Titel 1">
            <a:extLst>
              <a:ext uri="{FF2B5EF4-FFF2-40B4-BE49-F238E27FC236}">
                <a16:creationId xmlns:a16="http://schemas.microsoft.com/office/drawing/2014/main" id="{CBBE5438-4D1B-4DF9-8CE8-75A5D4F34F52}"/>
              </a:ext>
            </a:extLst>
          </p:cNvPr>
          <p:cNvSpPr txBox="1">
            <a:spLocks/>
          </p:cNvSpPr>
          <p:nvPr/>
        </p:nvSpPr>
        <p:spPr bwMode="auto">
          <a:xfrm>
            <a:off x="266422" y="1914706"/>
            <a:ext cx="4161562" cy="2607023"/>
          </a:xfrm>
          <a:prstGeom prst="rect">
            <a:avLst/>
          </a:prstGeom>
          <a:noFill/>
          <a:ln w="9525">
            <a:noFill/>
            <a:miter lim="800000"/>
            <a:headEnd/>
            <a:tailEnd/>
          </a:ln>
        </p:spPr>
        <p:txBody>
          <a:bodyPr/>
          <a:lstStyle/>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Einsatz grüner Energie</a:t>
            </a:r>
            <a:r>
              <a:rPr lang="de-DE" sz="1500" dirty="0">
                <a:solidFill>
                  <a:srgbClr val="838586">
                    <a:lumMod val="75000"/>
                  </a:srgbClr>
                </a:solidFill>
              </a:rPr>
              <a:t> </a:t>
            </a:r>
            <a:br>
              <a:rPr lang="de-DE" sz="1500" dirty="0">
                <a:solidFill>
                  <a:srgbClr val="838586">
                    <a:lumMod val="75000"/>
                  </a:srgbClr>
                </a:solidFill>
              </a:rPr>
            </a:br>
            <a:r>
              <a:rPr lang="de-DE" sz="1500" dirty="0">
                <a:solidFill>
                  <a:srgbClr val="838586">
                    <a:lumMod val="75000"/>
                  </a:srgbClr>
                </a:solidFill>
              </a:rPr>
              <a:t>Solarisierung PV, Wärmepumpen und grüne Fernwärme ersetzen Öl und Gas</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Betriebsoptimierung</a:t>
            </a:r>
            <a:r>
              <a:rPr lang="de-DE" sz="1500" dirty="0">
                <a:solidFill>
                  <a:srgbClr val="838586">
                    <a:lumMod val="75000"/>
                  </a:srgbClr>
                </a:solidFill>
              </a:rPr>
              <a:t> </a:t>
            </a:r>
            <a:br>
              <a:rPr lang="de-DE" sz="1500" dirty="0">
                <a:solidFill>
                  <a:srgbClr val="838586">
                    <a:lumMod val="75000"/>
                  </a:srgbClr>
                </a:solidFill>
              </a:rPr>
            </a:br>
            <a:r>
              <a:rPr lang="de-DE" sz="1500" dirty="0">
                <a:solidFill>
                  <a:srgbClr val="838586">
                    <a:lumMod val="75000"/>
                  </a:srgbClr>
                </a:solidFill>
              </a:rPr>
              <a:t>hat weiterhin immenses Potenzial bei der  CO</a:t>
            </a:r>
            <a:r>
              <a:rPr lang="de-DE" sz="1500" baseline="-25000" dirty="0">
                <a:solidFill>
                  <a:srgbClr val="838586">
                    <a:lumMod val="75000"/>
                  </a:srgbClr>
                </a:solidFill>
              </a:rPr>
              <a:t>2</a:t>
            </a:r>
            <a:r>
              <a:rPr lang="de-DE" sz="1500" dirty="0">
                <a:solidFill>
                  <a:srgbClr val="838586">
                    <a:lumMod val="75000"/>
                  </a:srgbClr>
                </a:solidFill>
              </a:rPr>
              <a:t>-Emissionsminderung </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Förderung</a:t>
            </a:r>
            <a:r>
              <a:rPr lang="de-DE" sz="1500" b="1" dirty="0">
                <a:solidFill>
                  <a:srgbClr val="838586">
                    <a:lumMod val="75000"/>
                  </a:srgbClr>
                </a:solidFill>
              </a:rPr>
              <a:t/>
            </a:r>
            <a:br>
              <a:rPr lang="de-DE" sz="1500" b="1" dirty="0">
                <a:solidFill>
                  <a:srgbClr val="838586">
                    <a:lumMod val="75000"/>
                  </a:srgbClr>
                </a:solidFill>
              </a:rPr>
            </a:br>
            <a:r>
              <a:rPr lang="de-DE" sz="1500" dirty="0">
                <a:solidFill>
                  <a:srgbClr val="838586">
                    <a:lumMod val="75000"/>
                  </a:srgbClr>
                </a:solidFill>
              </a:rPr>
              <a:t>Fokus auf Sanierung, „grüne“ Baustoffe und Belohnung von CO</a:t>
            </a:r>
            <a:r>
              <a:rPr lang="de-DE" sz="1500" baseline="-25000" dirty="0">
                <a:solidFill>
                  <a:srgbClr val="838586">
                    <a:lumMod val="75000"/>
                  </a:srgbClr>
                </a:solidFill>
              </a:rPr>
              <a:t>2</a:t>
            </a:r>
            <a:r>
              <a:rPr lang="de-DE" sz="1500" dirty="0">
                <a:solidFill>
                  <a:srgbClr val="838586">
                    <a:lumMod val="75000"/>
                  </a:srgbClr>
                </a:solidFill>
              </a:rPr>
              <a:t>-Einsparungen</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Digitalisierung</a:t>
            </a:r>
            <a:r>
              <a:rPr lang="de-DE" sz="1500" b="1" dirty="0">
                <a:solidFill>
                  <a:srgbClr val="838586">
                    <a:lumMod val="75000"/>
                  </a:srgbClr>
                </a:solidFill>
              </a:rPr>
              <a:t/>
            </a:r>
            <a:br>
              <a:rPr lang="de-DE" sz="1500" b="1" dirty="0">
                <a:solidFill>
                  <a:srgbClr val="838586">
                    <a:lumMod val="75000"/>
                  </a:srgbClr>
                </a:solidFill>
              </a:rPr>
            </a:br>
            <a:r>
              <a:rPr lang="de-DE" sz="1500" dirty="0">
                <a:solidFill>
                  <a:srgbClr val="838586">
                    <a:lumMod val="75000"/>
                  </a:srgbClr>
                </a:solidFill>
              </a:rPr>
              <a:t>Aufbau internetbasierter Schnittstellen</a:t>
            </a:r>
          </a:p>
        </p:txBody>
      </p:sp>
      <p:sp>
        <p:nvSpPr>
          <p:cNvPr id="9" name="Titel 1">
            <a:extLst>
              <a:ext uri="{FF2B5EF4-FFF2-40B4-BE49-F238E27FC236}">
                <a16:creationId xmlns:a16="http://schemas.microsoft.com/office/drawing/2014/main" id="{E655BBD7-61F7-4B34-B736-91D42F387EFE}"/>
              </a:ext>
            </a:extLst>
          </p:cNvPr>
          <p:cNvSpPr txBox="1">
            <a:spLocks/>
          </p:cNvSpPr>
          <p:nvPr/>
        </p:nvSpPr>
        <p:spPr bwMode="auto">
          <a:xfrm>
            <a:off x="5076057" y="1914706"/>
            <a:ext cx="3744415" cy="1907481"/>
          </a:xfrm>
          <a:prstGeom prst="rect">
            <a:avLst/>
          </a:prstGeom>
          <a:noFill/>
          <a:ln w="9525">
            <a:noFill/>
            <a:miter lim="800000"/>
            <a:headEnd/>
            <a:tailEnd/>
          </a:ln>
        </p:spPr>
        <p:txBody>
          <a:bodyPr/>
          <a:lstStyle/>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GEG-Standard weiterentwickeln</a:t>
            </a:r>
            <a:r>
              <a:rPr lang="de-DE" sz="1500" b="1" dirty="0">
                <a:solidFill>
                  <a:srgbClr val="838586">
                    <a:lumMod val="75000"/>
                  </a:srgbClr>
                </a:solidFill>
              </a:rPr>
              <a:t/>
            </a:r>
            <a:br>
              <a:rPr lang="de-DE" sz="1500" b="1" dirty="0">
                <a:solidFill>
                  <a:srgbClr val="838586">
                    <a:lumMod val="75000"/>
                  </a:srgbClr>
                </a:solidFill>
              </a:rPr>
            </a:br>
            <a:r>
              <a:rPr lang="de-DE" sz="1500" dirty="0">
                <a:solidFill>
                  <a:srgbClr val="838586">
                    <a:lumMod val="75000"/>
                  </a:srgbClr>
                </a:solidFill>
              </a:rPr>
              <a:t>keine weitere Verschärfung </a:t>
            </a:r>
            <a:br>
              <a:rPr lang="de-DE" sz="1500" dirty="0">
                <a:solidFill>
                  <a:srgbClr val="838586">
                    <a:lumMod val="75000"/>
                  </a:srgbClr>
                </a:solidFill>
              </a:rPr>
            </a:br>
            <a:r>
              <a:rPr lang="de-DE" sz="1500" dirty="0">
                <a:solidFill>
                  <a:srgbClr val="838586">
                    <a:lumMod val="75000"/>
                  </a:srgbClr>
                </a:solidFill>
              </a:rPr>
              <a:t>CO</a:t>
            </a:r>
            <a:r>
              <a:rPr lang="de-DE" sz="1500" baseline="-25000" dirty="0">
                <a:solidFill>
                  <a:srgbClr val="838586">
                    <a:lumMod val="75000"/>
                  </a:srgbClr>
                </a:solidFill>
              </a:rPr>
              <a:t>2</a:t>
            </a:r>
            <a:r>
              <a:rPr lang="de-DE" sz="1500" dirty="0">
                <a:solidFill>
                  <a:srgbClr val="838586">
                    <a:lumMod val="75000"/>
                  </a:srgbClr>
                </a:solidFill>
              </a:rPr>
              <a:t> als relevante Bilanzgröße</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Klimaschutz-Fahrpläne</a:t>
            </a:r>
            <a:r>
              <a:rPr lang="de-DE" sz="1500" b="1" dirty="0">
                <a:solidFill>
                  <a:srgbClr val="838586">
                    <a:lumMod val="75000"/>
                  </a:srgbClr>
                </a:solidFill>
              </a:rPr>
              <a:t/>
            </a:r>
            <a:br>
              <a:rPr lang="de-DE" sz="1500" b="1" dirty="0">
                <a:solidFill>
                  <a:srgbClr val="838586">
                    <a:lumMod val="75000"/>
                  </a:srgbClr>
                </a:solidFill>
              </a:rPr>
            </a:br>
            <a:r>
              <a:rPr lang="de-DE" sz="1500" dirty="0">
                <a:solidFill>
                  <a:srgbClr val="838586">
                    <a:lumMod val="75000"/>
                  </a:srgbClr>
                </a:solidFill>
              </a:rPr>
              <a:t>mit dem Ziel klimaneutraler (sub-) urbaner Räume bis 2045</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Akzeptanz</a:t>
            </a:r>
            <a:r>
              <a:rPr lang="de-DE" sz="1500" dirty="0">
                <a:solidFill>
                  <a:srgbClr val="838586">
                    <a:lumMod val="75000"/>
                  </a:srgbClr>
                </a:solidFill>
              </a:rPr>
              <a:t> </a:t>
            </a:r>
            <a:br>
              <a:rPr lang="de-DE" sz="1500" dirty="0">
                <a:solidFill>
                  <a:srgbClr val="838586">
                    <a:lumMod val="75000"/>
                  </a:srgbClr>
                </a:solidFill>
              </a:rPr>
            </a:br>
            <a:r>
              <a:rPr lang="de-DE" sz="1500" dirty="0">
                <a:solidFill>
                  <a:srgbClr val="838586">
                    <a:lumMod val="75000"/>
                  </a:srgbClr>
                </a:solidFill>
              </a:rPr>
              <a:t>Gesellschaft mitnehmen!</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EA6309"/>
                </a:solidFill>
              </a:rPr>
              <a:t>Personalmangel </a:t>
            </a:r>
            <a:r>
              <a:rPr lang="de-DE" sz="1500" dirty="0">
                <a:solidFill>
                  <a:srgbClr val="838586">
                    <a:lumMod val="75000"/>
                  </a:srgbClr>
                </a:solidFill>
              </a:rPr>
              <a:t>(von der Planung bis zur Umsetzung) ernst nehmen</a:t>
            </a:r>
          </a:p>
        </p:txBody>
      </p:sp>
    </p:spTree>
    <p:extLst>
      <p:ext uri="{BB962C8B-B14F-4D97-AF65-F5344CB8AC3E}">
        <p14:creationId xmlns:p14="http://schemas.microsoft.com/office/powerpoint/2010/main" val="178674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D2FFB23-F748-49CE-9407-2365601A4649}" type="slidenum">
              <a:rPr lang="de-DE" smtClean="0"/>
              <a:t>15</a:t>
            </a:fld>
            <a:endParaRPr lang="de-DE" dirty="0"/>
          </a:p>
        </p:txBody>
      </p:sp>
      <p:sp>
        <p:nvSpPr>
          <p:cNvPr id="4" name="Titel 1">
            <a:extLst>
              <a:ext uri="{FF2B5EF4-FFF2-40B4-BE49-F238E27FC236}">
                <a16:creationId xmlns:a16="http://schemas.microsoft.com/office/drawing/2014/main" id="{EE9241EE-9242-478E-8941-6CB8E8980CB9}"/>
              </a:ext>
            </a:extLst>
          </p:cNvPr>
          <p:cNvSpPr txBox="1">
            <a:spLocks/>
          </p:cNvSpPr>
          <p:nvPr/>
        </p:nvSpPr>
        <p:spPr bwMode="auto">
          <a:xfrm>
            <a:off x="2202337" y="1635646"/>
            <a:ext cx="4739325" cy="2808312"/>
          </a:xfrm>
          <a:prstGeom prst="rect">
            <a:avLst/>
          </a:prstGeom>
          <a:noFill/>
          <a:ln w="9525">
            <a:noFill/>
            <a:miter lim="800000"/>
            <a:headEnd/>
            <a:tailEnd/>
          </a:ln>
        </p:spPr>
        <p:txBody>
          <a:bodyPr/>
          <a:lstStyle/>
          <a:p>
            <a:pPr algn="ctr">
              <a:spcBef>
                <a:spcPts val="600"/>
              </a:spcBef>
              <a:spcAft>
                <a:spcPts val="600"/>
              </a:spcAft>
              <a:buClr>
                <a:srgbClr val="F59305"/>
              </a:buClr>
            </a:pPr>
            <a:r>
              <a:rPr lang="de-DE" sz="2400" b="1" dirty="0">
                <a:solidFill>
                  <a:srgbClr val="EA6309"/>
                </a:solidFill>
              </a:rPr>
              <a:t>Paneldiskussion</a:t>
            </a:r>
            <a:endParaRPr lang="de-DE" sz="1000" b="1" dirty="0">
              <a:solidFill>
                <a:srgbClr val="EA6309"/>
              </a:solidFill>
            </a:endParaRPr>
          </a:p>
          <a:p>
            <a:pPr algn="ctr">
              <a:spcBef>
                <a:spcPts val="600"/>
              </a:spcBef>
              <a:spcAft>
                <a:spcPts val="600"/>
              </a:spcAft>
              <a:buClr>
                <a:srgbClr val="F59305"/>
              </a:buClr>
            </a:pPr>
            <a:endParaRPr lang="de-DE" sz="2400" b="1" u="sng" dirty="0">
              <a:solidFill>
                <a:srgbClr val="EA6309"/>
              </a:solidFill>
            </a:endParaRPr>
          </a:p>
        </p:txBody>
      </p:sp>
      <p:pic>
        <p:nvPicPr>
          <p:cNvPr id="39" name="Grafik 38">
            <a:extLst>
              <a:ext uri="{FF2B5EF4-FFF2-40B4-BE49-F238E27FC236}">
                <a16:creationId xmlns:a16="http://schemas.microsoft.com/office/drawing/2014/main" id="{3940208D-9815-4D72-9BD8-C1D897FAB260}"/>
              </a:ext>
            </a:extLst>
          </p:cNvPr>
          <p:cNvPicPr>
            <a:picLocks noChangeAspect="1"/>
          </p:cNvPicPr>
          <p:nvPr/>
        </p:nvPicPr>
        <p:blipFill>
          <a:blip r:embed="rId2"/>
          <a:stretch>
            <a:fillRect/>
          </a:stretch>
        </p:blipFill>
        <p:spPr>
          <a:xfrm>
            <a:off x="1475656" y="2283918"/>
            <a:ext cx="7344816" cy="2859582"/>
          </a:xfrm>
          <a:prstGeom prst="rect">
            <a:avLst/>
          </a:prstGeom>
        </p:spPr>
      </p:pic>
    </p:spTree>
    <p:extLst>
      <p:ext uri="{BB962C8B-B14F-4D97-AF65-F5344CB8AC3E}">
        <p14:creationId xmlns:p14="http://schemas.microsoft.com/office/powerpoint/2010/main" val="2349998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686872" y="4767263"/>
            <a:ext cx="2133600" cy="273844"/>
          </a:xfrm>
        </p:spPr>
        <p:txBody>
          <a:bodyPr/>
          <a:lstStyle/>
          <a:p>
            <a:fld id="{3D2FFB23-F748-49CE-9407-2365601A4649}" type="slidenum">
              <a:rPr lang="de-DE" smtClean="0"/>
              <a:t>2</a:t>
            </a:fld>
            <a:endParaRPr lang="de-DE" dirty="0"/>
          </a:p>
        </p:txBody>
      </p:sp>
      <p:pic>
        <p:nvPicPr>
          <p:cNvPr id="2" name="Grafik 1">
            <a:extLst>
              <a:ext uri="{FF2B5EF4-FFF2-40B4-BE49-F238E27FC236}">
                <a16:creationId xmlns:a16="http://schemas.microsoft.com/office/drawing/2014/main" id="{BB0C2330-1FA6-40C8-9B28-E9410AE29AF7}"/>
              </a:ext>
            </a:extLst>
          </p:cNvPr>
          <p:cNvPicPr>
            <a:picLocks noChangeAspect="1"/>
          </p:cNvPicPr>
          <p:nvPr/>
        </p:nvPicPr>
        <p:blipFill rotWithShape="1">
          <a:blip r:embed="rId2"/>
          <a:srcRect b="1254"/>
          <a:stretch/>
        </p:blipFill>
        <p:spPr>
          <a:xfrm>
            <a:off x="4242885" y="1394876"/>
            <a:ext cx="2443987" cy="3411691"/>
          </a:xfrm>
          <a:prstGeom prst="rect">
            <a:avLst/>
          </a:prstGeom>
        </p:spPr>
      </p:pic>
      <p:pic>
        <p:nvPicPr>
          <p:cNvPr id="6" name="Grafik 5">
            <a:extLst>
              <a:ext uri="{FF2B5EF4-FFF2-40B4-BE49-F238E27FC236}">
                <a16:creationId xmlns:a16="http://schemas.microsoft.com/office/drawing/2014/main" id="{2ED288C5-EE9D-4206-B6D0-00773F72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775" y="1789209"/>
            <a:ext cx="832365" cy="1248548"/>
          </a:xfrm>
          <a:prstGeom prst="rect">
            <a:avLst/>
          </a:prstGeom>
        </p:spPr>
      </p:pic>
      <p:pic>
        <p:nvPicPr>
          <p:cNvPr id="7" name="Grafik 6">
            <a:extLst>
              <a:ext uri="{FF2B5EF4-FFF2-40B4-BE49-F238E27FC236}">
                <a16:creationId xmlns:a16="http://schemas.microsoft.com/office/drawing/2014/main" id="{3B925B6F-5CEF-4237-BC83-2AEFB409B4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64" r="31203"/>
          <a:stretch/>
        </p:blipFill>
        <p:spPr>
          <a:xfrm>
            <a:off x="1210041" y="3533218"/>
            <a:ext cx="832365" cy="1251694"/>
          </a:xfrm>
          <a:prstGeom prst="rect">
            <a:avLst/>
          </a:prstGeom>
        </p:spPr>
      </p:pic>
      <p:sp>
        <p:nvSpPr>
          <p:cNvPr id="8" name="Titel 1">
            <a:extLst>
              <a:ext uri="{FF2B5EF4-FFF2-40B4-BE49-F238E27FC236}">
                <a16:creationId xmlns:a16="http://schemas.microsoft.com/office/drawing/2014/main" id="{54C9E50A-9118-4298-89B1-D627D7D2BAB4}"/>
              </a:ext>
            </a:extLst>
          </p:cNvPr>
          <p:cNvSpPr txBox="1">
            <a:spLocks/>
          </p:cNvSpPr>
          <p:nvPr/>
        </p:nvSpPr>
        <p:spPr bwMode="auto">
          <a:xfrm>
            <a:off x="2123728" y="2283235"/>
            <a:ext cx="1728192" cy="894035"/>
          </a:xfrm>
          <a:prstGeom prst="rect">
            <a:avLst/>
          </a:prstGeom>
          <a:noFill/>
          <a:ln w="9525">
            <a:noFill/>
            <a:miter lim="800000"/>
            <a:headEnd/>
            <a:tailEnd/>
          </a:ln>
        </p:spPr>
        <p:txBody>
          <a:bodyPr/>
          <a:lstStyle/>
          <a:p>
            <a:pPr>
              <a:spcBef>
                <a:spcPts val="600"/>
              </a:spcBef>
              <a:spcAft>
                <a:spcPts val="600"/>
              </a:spcAft>
            </a:pPr>
            <a:r>
              <a:rPr lang="de-DE" sz="1000" b="1" dirty="0">
                <a:solidFill>
                  <a:srgbClr val="838586">
                    <a:lumMod val="75000"/>
                  </a:srgbClr>
                </a:solidFill>
              </a:rPr>
              <a:t>Univ. Prof. Dr.-Ing.</a:t>
            </a:r>
            <a:br>
              <a:rPr lang="de-DE" sz="1000" b="1" dirty="0">
                <a:solidFill>
                  <a:srgbClr val="838586">
                    <a:lumMod val="75000"/>
                  </a:srgbClr>
                </a:solidFill>
              </a:rPr>
            </a:br>
            <a:r>
              <a:rPr lang="de-DE" sz="1000" b="1" dirty="0">
                <a:solidFill>
                  <a:srgbClr val="838586">
                    <a:lumMod val="75000"/>
                  </a:srgbClr>
                </a:solidFill>
              </a:rPr>
              <a:t>Manfred Norbert Fisch</a:t>
            </a:r>
          </a:p>
          <a:p>
            <a:pPr>
              <a:spcBef>
                <a:spcPts val="600"/>
              </a:spcBef>
              <a:spcAft>
                <a:spcPts val="600"/>
              </a:spcAft>
            </a:pPr>
            <a:r>
              <a:rPr lang="de-DE" sz="900" dirty="0">
                <a:solidFill>
                  <a:srgbClr val="838586">
                    <a:lumMod val="75000"/>
                  </a:srgbClr>
                </a:solidFill>
              </a:rPr>
              <a:t>Steinbeis-Innovationzentrum </a:t>
            </a:r>
            <a:r>
              <a:rPr lang="de-DE" sz="900" b="1" dirty="0">
                <a:solidFill>
                  <a:srgbClr val="838586">
                    <a:lumMod val="75000"/>
                  </a:srgbClr>
                </a:solidFill>
              </a:rPr>
              <a:t>siz </a:t>
            </a:r>
            <a:r>
              <a:rPr lang="de-DE" sz="900" dirty="0">
                <a:solidFill>
                  <a:srgbClr val="838586">
                    <a:lumMod val="75000"/>
                  </a:srgbClr>
                </a:solidFill>
              </a:rPr>
              <a:t>energieplus</a:t>
            </a:r>
          </a:p>
        </p:txBody>
      </p:sp>
      <p:sp>
        <p:nvSpPr>
          <p:cNvPr id="9" name="Titel 1">
            <a:extLst>
              <a:ext uri="{FF2B5EF4-FFF2-40B4-BE49-F238E27FC236}">
                <a16:creationId xmlns:a16="http://schemas.microsoft.com/office/drawing/2014/main" id="{2E824688-A4B0-4FE3-B088-A6E750529972}"/>
              </a:ext>
            </a:extLst>
          </p:cNvPr>
          <p:cNvSpPr txBox="1">
            <a:spLocks/>
          </p:cNvSpPr>
          <p:nvPr/>
        </p:nvSpPr>
        <p:spPr bwMode="auto">
          <a:xfrm>
            <a:off x="2123728" y="4032878"/>
            <a:ext cx="1665033" cy="894035"/>
          </a:xfrm>
          <a:prstGeom prst="rect">
            <a:avLst/>
          </a:prstGeom>
          <a:noFill/>
          <a:ln w="9525">
            <a:noFill/>
            <a:miter lim="800000"/>
            <a:headEnd/>
            <a:tailEnd/>
          </a:ln>
        </p:spPr>
        <p:txBody>
          <a:bodyPr/>
          <a:lstStyle/>
          <a:p>
            <a:pPr>
              <a:spcBef>
                <a:spcPts val="600"/>
              </a:spcBef>
              <a:spcAft>
                <a:spcPts val="600"/>
              </a:spcAft>
            </a:pPr>
            <a:r>
              <a:rPr lang="de-DE" sz="1000" b="1" dirty="0">
                <a:solidFill>
                  <a:srgbClr val="838586">
                    <a:lumMod val="75000"/>
                  </a:srgbClr>
                </a:solidFill>
              </a:rPr>
              <a:t>Univ. Prof. Dr.-Ing.</a:t>
            </a:r>
            <a:br>
              <a:rPr lang="de-DE" sz="1000" b="1" dirty="0">
                <a:solidFill>
                  <a:srgbClr val="838586">
                    <a:lumMod val="75000"/>
                  </a:srgbClr>
                </a:solidFill>
              </a:rPr>
            </a:br>
            <a:r>
              <a:rPr lang="de-DE" sz="1000" b="1" dirty="0">
                <a:solidFill>
                  <a:srgbClr val="838586">
                    <a:lumMod val="75000"/>
                  </a:srgbClr>
                </a:solidFill>
              </a:rPr>
              <a:t>Kunibert Lennerts</a:t>
            </a:r>
          </a:p>
          <a:p>
            <a:pPr>
              <a:spcBef>
                <a:spcPts val="600"/>
              </a:spcBef>
              <a:spcAft>
                <a:spcPts val="600"/>
              </a:spcAft>
            </a:pPr>
            <a:r>
              <a:rPr lang="de-DE" sz="900" dirty="0">
                <a:solidFill>
                  <a:srgbClr val="838586">
                    <a:lumMod val="75000"/>
                  </a:srgbClr>
                </a:solidFill>
              </a:rPr>
              <a:t>Karlsruher Institut für Technologie (KIT)</a:t>
            </a:r>
          </a:p>
        </p:txBody>
      </p:sp>
      <p:sp>
        <p:nvSpPr>
          <p:cNvPr id="10" name="Rechteck 9">
            <a:extLst>
              <a:ext uri="{FF2B5EF4-FFF2-40B4-BE49-F238E27FC236}">
                <a16:creationId xmlns:a16="http://schemas.microsoft.com/office/drawing/2014/main" id="{3302E72B-839E-400F-82BE-0F1B26DBE3E5}"/>
              </a:ext>
            </a:extLst>
          </p:cNvPr>
          <p:cNvSpPr/>
          <p:nvPr/>
        </p:nvSpPr>
        <p:spPr>
          <a:xfrm>
            <a:off x="6831359" y="3801775"/>
            <a:ext cx="1872208" cy="1061829"/>
          </a:xfrm>
          <a:prstGeom prst="rect">
            <a:avLst/>
          </a:prstGeom>
        </p:spPr>
        <p:txBody>
          <a:bodyPr wrap="square">
            <a:spAutoFit/>
          </a:bodyPr>
          <a:lstStyle/>
          <a:p>
            <a:pPr fontAlgn="base"/>
            <a:r>
              <a:rPr lang="de-DE" sz="900" dirty="0">
                <a:solidFill>
                  <a:srgbClr val="838586">
                    <a:lumMod val="75000"/>
                  </a:srgbClr>
                </a:solidFill>
              </a:rPr>
              <a:t>„Verantwortung übernehmen – Der Gebäudebereich auf dem Weg zur Klimaneutralität“ (Gutachten von Nov. 2021)</a:t>
            </a:r>
          </a:p>
          <a:p>
            <a:pPr fontAlgn="base"/>
            <a:endParaRPr lang="de-DE" sz="900" dirty="0">
              <a:solidFill>
                <a:srgbClr val="838586">
                  <a:lumMod val="75000"/>
                </a:srgbClr>
              </a:solidFill>
            </a:endParaRPr>
          </a:p>
          <a:p>
            <a:pPr fontAlgn="base"/>
            <a:r>
              <a:rPr lang="de-DE" sz="900" dirty="0">
                <a:solidFill>
                  <a:srgbClr val="838586">
                    <a:lumMod val="75000"/>
                  </a:srgbClr>
                </a:solidFill>
              </a:rPr>
              <a:t>Herunterzuladen auf</a:t>
            </a:r>
          </a:p>
          <a:p>
            <a:pPr fontAlgn="base"/>
            <a:r>
              <a:rPr lang="de-DE" sz="900" dirty="0">
                <a:solidFill>
                  <a:srgbClr val="838586">
                    <a:lumMod val="75000"/>
                  </a:srgbClr>
                </a:solidFill>
                <a:hlinkClick r:id="rId5"/>
              </a:rPr>
              <a:t>zia-deutschland.de</a:t>
            </a:r>
            <a:endParaRPr lang="de-DE" sz="900" dirty="0">
              <a:solidFill>
                <a:srgbClr val="838586">
                  <a:lumMod val="75000"/>
                </a:srgbClr>
              </a:solidFill>
            </a:endParaRPr>
          </a:p>
        </p:txBody>
      </p:sp>
    </p:spTree>
    <p:extLst>
      <p:ext uri="{BB962C8B-B14F-4D97-AF65-F5344CB8AC3E}">
        <p14:creationId xmlns:p14="http://schemas.microsoft.com/office/powerpoint/2010/main" val="350742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97643" y="376221"/>
            <a:ext cx="5760640" cy="892552"/>
          </a:xfrm>
          <a:prstGeom prst="rect">
            <a:avLst/>
          </a:prstGeom>
          <a:noFill/>
        </p:spPr>
        <p:txBody>
          <a:bodyPr wrap="square" rtlCol="0">
            <a:spAutoFit/>
          </a:bodyPr>
          <a:lstStyle/>
          <a:p>
            <a:r>
              <a:rPr lang="de-DE" sz="2000" b="1" dirty="0"/>
              <a:t>Quell- und Verursacher-Prinzip</a:t>
            </a:r>
          </a:p>
          <a:p>
            <a:r>
              <a:rPr lang="de-DE" sz="1600" dirty="0"/>
              <a:t>Gebäudesektor Deutschland (2020)</a:t>
            </a:r>
          </a:p>
          <a:p>
            <a:endParaRPr lang="de-DE" sz="1600" dirty="0"/>
          </a:p>
        </p:txBody>
      </p:sp>
      <p:pic>
        <p:nvPicPr>
          <p:cNvPr id="2" name="Grafik 1"/>
          <p:cNvPicPr>
            <a:picLocks noChangeAspect="1"/>
          </p:cNvPicPr>
          <p:nvPr/>
        </p:nvPicPr>
        <p:blipFill>
          <a:blip r:embed="rId3"/>
          <a:stretch>
            <a:fillRect/>
          </a:stretch>
        </p:blipFill>
        <p:spPr>
          <a:xfrm>
            <a:off x="2340006" y="1096829"/>
            <a:ext cx="6156741" cy="3919888"/>
          </a:xfrm>
          <a:prstGeom prst="rect">
            <a:avLst/>
          </a:prstGeom>
        </p:spPr>
      </p:pic>
      <p:sp>
        <p:nvSpPr>
          <p:cNvPr id="4" name="Textfeld 3"/>
          <p:cNvSpPr txBox="1"/>
          <p:nvPr/>
        </p:nvSpPr>
        <p:spPr>
          <a:xfrm>
            <a:off x="323528" y="1419622"/>
            <a:ext cx="1656184" cy="300082"/>
          </a:xfrm>
          <a:prstGeom prst="rect">
            <a:avLst/>
          </a:prstGeom>
          <a:noFill/>
        </p:spPr>
        <p:txBody>
          <a:bodyPr wrap="square" rtlCol="0">
            <a:spAutoFit/>
          </a:bodyPr>
          <a:lstStyle/>
          <a:p>
            <a:r>
              <a:rPr lang="de-DE" sz="1350" b="1" dirty="0">
                <a:solidFill>
                  <a:srgbClr val="C00000"/>
                </a:solidFill>
              </a:rPr>
              <a:t>40 % = 296 Mio. t</a:t>
            </a:r>
          </a:p>
        </p:txBody>
      </p:sp>
      <p:sp>
        <p:nvSpPr>
          <p:cNvPr id="9" name="Textfeld 8">
            <a:extLst>
              <a:ext uri="{FF2B5EF4-FFF2-40B4-BE49-F238E27FC236}">
                <a16:creationId xmlns:a16="http://schemas.microsoft.com/office/drawing/2014/main" id="{3BD6AE15-AD3F-42E2-9233-3793A7A8348A}"/>
              </a:ext>
            </a:extLst>
          </p:cNvPr>
          <p:cNvSpPr txBox="1"/>
          <p:nvPr/>
        </p:nvSpPr>
        <p:spPr>
          <a:xfrm>
            <a:off x="323744" y="4155926"/>
            <a:ext cx="1511952" cy="715581"/>
          </a:xfrm>
          <a:prstGeom prst="rect">
            <a:avLst/>
          </a:prstGeom>
          <a:noFill/>
        </p:spPr>
        <p:txBody>
          <a:bodyPr wrap="none" rtlCol="0">
            <a:spAutoFit/>
          </a:bodyPr>
          <a:lstStyle/>
          <a:p>
            <a:r>
              <a:rPr lang="de-DE" sz="1350" b="1" dirty="0">
                <a:solidFill>
                  <a:schemeClr val="bg1">
                    <a:lumMod val="50000"/>
                  </a:schemeClr>
                </a:solidFill>
                <a:latin typeface="Calibri" panose="020F0502020204030204" pitchFamily="34" charset="0"/>
                <a:cs typeface="Calibri" panose="020F0502020204030204" pitchFamily="34" charset="0"/>
              </a:rPr>
              <a:t>100 % = 740 Mio. t</a:t>
            </a:r>
          </a:p>
          <a:p>
            <a:r>
              <a:rPr lang="de-DE" sz="1350" b="1" dirty="0">
                <a:solidFill>
                  <a:schemeClr val="bg1">
                    <a:lumMod val="50000"/>
                  </a:schemeClr>
                </a:solidFill>
                <a:latin typeface="Calibri" panose="020F0502020204030204" pitchFamily="34" charset="0"/>
                <a:cs typeface="Calibri" panose="020F0502020204030204" pitchFamily="34" charset="0"/>
              </a:rPr>
              <a:t>Referenz aus 2020</a:t>
            </a:r>
          </a:p>
          <a:p>
            <a:r>
              <a:rPr lang="de-DE" sz="1350" b="1" dirty="0">
                <a:solidFill>
                  <a:schemeClr val="bg1">
                    <a:lumMod val="50000"/>
                  </a:schemeClr>
                </a:solidFill>
                <a:latin typeface="Calibri" panose="020F0502020204030204" pitchFamily="34" charset="0"/>
                <a:cs typeface="Calibri" panose="020F0502020204030204" pitchFamily="34" charset="0"/>
              </a:rPr>
              <a:t>Quelle: BMU</a:t>
            </a:r>
          </a:p>
        </p:txBody>
      </p:sp>
    </p:spTree>
    <p:extLst>
      <p:ext uri="{BB962C8B-B14F-4D97-AF65-F5344CB8AC3E}">
        <p14:creationId xmlns:p14="http://schemas.microsoft.com/office/powerpoint/2010/main" val="3188891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131590"/>
            <a:ext cx="6038020" cy="3844857"/>
          </a:xfrm>
          <a:prstGeom prst="rect">
            <a:avLst/>
          </a:prstGeom>
        </p:spPr>
      </p:pic>
      <p:sp>
        <p:nvSpPr>
          <p:cNvPr id="3" name="Datumsplatzhalter 2">
            <a:extLst>
              <a:ext uri="{FF2B5EF4-FFF2-40B4-BE49-F238E27FC236}">
                <a16:creationId xmlns:a16="http://schemas.microsoft.com/office/drawing/2014/main" id="{A306CCF9-05AA-4130-9E15-2E4DD066D7EE}"/>
              </a:ext>
            </a:extLst>
          </p:cNvPr>
          <p:cNvSpPr>
            <a:spLocks noGrp="1"/>
          </p:cNvSpPr>
          <p:nvPr>
            <p:ph type="dt" sz="half" idx="10"/>
          </p:nvPr>
        </p:nvSpPr>
        <p:spPr/>
        <p:txBody>
          <a:bodyPr/>
          <a:lstStyle/>
          <a:p>
            <a:pPr defTabSz="457052">
              <a:defRPr/>
            </a:pPr>
            <a:fld id="{1BB578BC-5BA0-43AC-B5C9-060114BEF196}" type="datetime1">
              <a:rPr lang="de-DE" sz="900">
                <a:solidFill>
                  <a:prstClr val="black"/>
                </a:solidFill>
                <a:latin typeface="Arial" panose="020B0604020202020204"/>
              </a:rPr>
              <a:pPr defTabSz="457052">
                <a:defRPr/>
              </a:pPr>
              <a:t>03.05.2022</a:t>
            </a:fld>
            <a:endParaRPr lang="de-DE" sz="900" dirty="0">
              <a:solidFill>
                <a:prstClr val="black"/>
              </a:solidFill>
              <a:latin typeface="Arial" panose="020B0604020202020204"/>
            </a:endParaRPr>
          </a:p>
        </p:txBody>
      </p:sp>
      <p:sp>
        <p:nvSpPr>
          <p:cNvPr id="4" name="Foliennummernplatzhalter 3">
            <a:extLst>
              <a:ext uri="{FF2B5EF4-FFF2-40B4-BE49-F238E27FC236}">
                <a16:creationId xmlns:a16="http://schemas.microsoft.com/office/drawing/2014/main" id="{A1081D3F-7533-4803-B3C2-4C7E6D4EF909}"/>
              </a:ext>
            </a:extLst>
          </p:cNvPr>
          <p:cNvSpPr>
            <a:spLocks noGrp="1"/>
          </p:cNvSpPr>
          <p:nvPr>
            <p:ph type="sldNum" sz="quarter" idx="12"/>
          </p:nvPr>
        </p:nvSpPr>
        <p:spPr/>
        <p:txBody>
          <a:bodyPr/>
          <a:lstStyle/>
          <a:p>
            <a:pPr defTabSz="457052">
              <a:defRPr/>
            </a:pPr>
            <a:fld id="{61696EC4-B4CF-4701-AD06-A8439D6D8E12}" type="slidenum">
              <a:rPr lang="en-US" sz="900" b="1">
                <a:solidFill>
                  <a:prstClr val="black"/>
                </a:solidFill>
                <a:latin typeface="Arial" panose="020B0604020202020204"/>
              </a:rPr>
              <a:pPr defTabSz="457052">
                <a:defRPr/>
              </a:pPr>
              <a:t>4</a:t>
            </a:fld>
            <a:endParaRPr lang="en-US" sz="900" b="1" dirty="0">
              <a:solidFill>
                <a:prstClr val="black"/>
              </a:solidFill>
              <a:latin typeface="Arial" panose="020B0604020202020204"/>
            </a:endParaRPr>
          </a:p>
        </p:txBody>
      </p:sp>
      <p:sp>
        <p:nvSpPr>
          <p:cNvPr id="15" name="Inhaltsplatzhalter 1">
            <a:extLst>
              <a:ext uri="{FF2B5EF4-FFF2-40B4-BE49-F238E27FC236}">
                <a16:creationId xmlns:a16="http://schemas.microsoft.com/office/drawing/2014/main" id="{9B6173A5-BFFA-4F0D-8A23-6698C26ABF96}"/>
              </a:ext>
            </a:extLst>
          </p:cNvPr>
          <p:cNvSpPr txBox="1">
            <a:spLocks/>
          </p:cNvSpPr>
          <p:nvPr/>
        </p:nvSpPr>
        <p:spPr>
          <a:xfrm>
            <a:off x="365376" y="1686847"/>
            <a:ext cx="262667" cy="368870"/>
          </a:xfrm>
          <a:prstGeom prst="rect">
            <a:avLst/>
          </a:prstGeom>
        </p:spPr>
        <p:txBody>
          <a:bodyPr vert="horz" lIns="0" tIns="0" rIns="0" bIns="0" rtlCol="0">
            <a:normAutofit lnSpcReduction="10000"/>
          </a:bodyPr>
          <a:lstStyle>
            <a:lvl1pPr marL="271448" indent="-271448" algn="l" defTabSz="914347" rtl="0" eaLnBrk="1" latinLnBrk="0" hangingPunct="1">
              <a:lnSpc>
                <a:spcPct val="90000"/>
              </a:lnSpc>
              <a:spcBef>
                <a:spcPts val="480"/>
              </a:spcBef>
              <a:buSzPct val="88000"/>
              <a:buFontTx/>
              <a:buBlip>
                <a:blip r:embed="rId4"/>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4"/>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endParaRPr lang="de-DE" sz="2700" b="1" dirty="0">
              <a:solidFill>
                <a:schemeClr val="bg1"/>
              </a:solidFill>
            </a:endParaRPr>
          </a:p>
        </p:txBody>
      </p:sp>
    </p:spTree>
    <p:extLst>
      <p:ext uri="{BB962C8B-B14F-4D97-AF65-F5344CB8AC3E}">
        <p14:creationId xmlns:p14="http://schemas.microsoft.com/office/powerpoint/2010/main" val="91852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3147814"/>
            <a:ext cx="41044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3D2FFB23-F748-49CE-9407-2365601A4649}" type="slidenum">
              <a:rPr lang="de-DE" smtClean="0"/>
              <a:t>5</a:t>
            </a:fld>
            <a:endParaRPr lang="de-DE" dirty="0"/>
          </a:p>
        </p:txBody>
      </p:sp>
      <p:sp>
        <p:nvSpPr>
          <p:cNvPr id="4" name="Titel 1">
            <a:extLst>
              <a:ext uri="{FF2B5EF4-FFF2-40B4-BE49-F238E27FC236}">
                <a16:creationId xmlns:a16="http://schemas.microsoft.com/office/drawing/2014/main" id="{A1EFFF52-2BE2-4EE7-9655-22FD4A725EC1}"/>
              </a:ext>
            </a:extLst>
          </p:cNvPr>
          <p:cNvSpPr txBox="1">
            <a:spLocks/>
          </p:cNvSpPr>
          <p:nvPr/>
        </p:nvSpPr>
        <p:spPr bwMode="auto">
          <a:xfrm>
            <a:off x="149707" y="1375749"/>
            <a:ext cx="4968552" cy="792088"/>
          </a:xfrm>
          <a:prstGeom prst="rect">
            <a:avLst/>
          </a:prstGeom>
          <a:noFill/>
          <a:ln w="9525">
            <a:noFill/>
            <a:miter lim="800000"/>
            <a:headEnd/>
            <a:tailEnd/>
          </a:ln>
        </p:spPr>
        <p:txBody>
          <a:bodyPr/>
          <a:lstStyle/>
          <a:p>
            <a:pPr>
              <a:spcBef>
                <a:spcPts val="600"/>
              </a:spcBef>
              <a:spcAft>
                <a:spcPts val="600"/>
              </a:spcAft>
              <a:buClr>
                <a:srgbClr val="F59305"/>
              </a:buClr>
            </a:pPr>
            <a:r>
              <a:rPr lang="de-DE" sz="2000" b="1" dirty="0">
                <a:solidFill>
                  <a:srgbClr val="EA6309"/>
                </a:solidFill>
              </a:rPr>
              <a:t>12 Thesen zur Erreichung eines</a:t>
            </a:r>
            <a:br>
              <a:rPr lang="de-DE" sz="2000" b="1" dirty="0">
                <a:solidFill>
                  <a:srgbClr val="EA6309"/>
                </a:solidFill>
              </a:rPr>
            </a:br>
            <a:r>
              <a:rPr lang="de-DE" sz="800" b="1" dirty="0">
                <a:solidFill>
                  <a:srgbClr val="EA6309"/>
                </a:solidFill>
              </a:rPr>
              <a:t> </a:t>
            </a:r>
            <a:r>
              <a:rPr lang="de-DE" sz="2000" b="1" dirty="0">
                <a:solidFill>
                  <a:srgbClr val="EA6309"/>
                </a:solidFill>
              </a:rPr>
              <a:t>klimaneutralen Gebäudebestands</a:t>
            </a:r>
          </a:p>
        </p:txBody>
      </p:sp>
      <p:graphicFrame>
        <p:nvGraphicFramePr>
          <p:cNvPr id="7" name="Tabelle 6">
            <a:extLst>
              <a:ext uri="{FF2B5EF4-FFF2-40B4-BE49-F238E27FC236}">
                <a16:creationId xmlns:a16="http://schemas.microsoft.com/office/drawing/2014/main" id="{56628D4E-E952-4FC0-975E-E0017A8FBA63}"/>
              </a:ext>
            </a:extLst>
          </p:cNvPr>
          <p:cNvGraphicFramePr>
            <a:graphicFrameLocks noGrp="1"/>
          </p:cNvGraphicFramePr>
          <p:nvPr>
            <p:extLst>
              <p:ext uri="{D42A27DB-BD31-4B8C-83A1-F6EECF244321}">
                <p14:modId xmlns:p14="http://schemas.microsoft.com/office/powerpoint/2010/main" val="2984462139"/>
              </p:ext>
            </p:extLst>
          </p:nvPr>
        </p:nvGraphicFramePr>
        <p:xfrm>
          <a:off x="251520" y="2427760"/>
          <a:ext cx="8568951" cy="2333430"/>
        </p:xfrm>
        <a:graphic>
          <a:graphicData uri="http://schemas.openxmlformats.org/drawingml/2006/table">
            <a:tbl>
              <a:tblPr firstRow="1" bandRow="1">
                <a:tableStyleId>{5940675A-B579-460E-94D1-54222C63F5DA}</a:tableStyleId>
              </a:tblPr>
              <a:tblGrid>
                <a:gridCol w="4104456">
                  <a:extLst>
                    <a:ext uri="{9D8B030D-6E8A-4147-A177-3AD203B41FA5}">
                      <a16:colId xmlns:a16="http://schemas.microsoft.com/office/drawing/2014/main" val="516069404"/>
                    </a:ext>
                  </a:extLst>
                </a:gridCol>
                <a:gridCol w="360040">
                  <a:extLst>
                    <a:ext uri="{9D8B030D-6E8A-4147-A177-3AD203B41FA5}">
                      <a16:colId xmlns:a16="http://schemas.microsoft.com/office/drawing/2014/main" val="565691866"/>
                    </a:ext>
                  </a:extLst>
                </a:gridCol>
                <a:gridCol w="4104455">
                  <a:extLst>
                    <a:ext uri="{9D8B030D-6E8A-4147-A177-3AD203B41FA5}">
                      <a16:colId xmlns:a16="http://schemas.microsoft.com/office/drawing/2014/main" val="288081421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b="1" dirty="0">
                          <a:solidFill>
                            <a:schemeClr val="bg1"/>
                          </a:solidFill>
                        </a:rPr>
                        <a:t>1.   </a:t>
                      </a:r>
                      <a:r>
                        <a:rPr lang="de-DE" sz="500" b="1" dirty="0">
                          <a:solidFill>
                            <a:schemeClr val="bg1"/>
                          </a:solidFill>
                        </a:rPr>
                        <a:t> </a:t>
                      </a:r>
                      <a:r>
                        <a:rPr lang="de-DE" sz="1100" b="1" dirty="0">
                          <a:solidFill>
                            <a:schemeClr val="bg1"/>
                          </a:solidFill>
                        </a:rPr>
                        <a:t>Förderung schnell wirkender Maßnahmen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6309"/>
                    </a:solidFill>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7.    Transparenz durch Digitalisierung der Betriebsdaten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25658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2.    Vereinfachung und Umstellung der Regularien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8.    Festlegung der CO</a:t>
                      </a:r>
                      <a:r>
                        <a:rPr lang="de-DE" sz="1100" baseline="-25000" dirty="0">
                          <a:solidFill>
                            <a:srgbClr val="838586">
                              <a:lumMod val="75000"/>
                            </a:srgbClr>
                          </a:solidFill>
                        </a:rPr>
                        <a:t>2</a:t>
                      </a:r>
                      <a:r>
                        <a:rPr lang="de-DE" sz="1100" dirty="0">
                          <a:solidFill>
                            <a:srgbClr val="838586">
                              <a:lumMod val="75000"/>
                            </a:srgbClr>
                          </a:solidFill>
                        </a:rPr>
                        <a:t>-Bepreisung bis 2045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781238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chemeClr val="bg1"/>
                          </a:solidFill>
                        </a:rPr>
                        <a:t>3</a:t>
                      </a:r>
                      <a:r>
                        <a:rPr lang="de-DE" sz="1100" b="1" kern="1200" dirty="0">
                          <a:solidFill>
                            <a:schemeClr val="bg1"/>
                          </a:solidFill>
                          <a:latin typeface="+mn-lt"/>
                          <a:ea typeface="+mn-ea"/>
                          <a:cs typeface="+mn-cs"/>
                        </a:rPr>
                        <a:t>.    Sanierung im Fokus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9.    Einführung von THG-Emissionsbudgets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056080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4.    Fahrpläne für die Sanierung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b="1" dirty="0">
                          <a:solidFill>
                            <a:schemeClr val="bg1"/>
                          </a:solidFill>
                        </a:rPr>
                        <a:t>10. </a:t>
                      </a:r>
                      <a:r>
                        <a:rPr lang="de-DE" sz="500" b="1" dirty="0">
                          <a:solidFill>
                            <a:schemeClr val="bg1"/>
                          </a:solidFill>
                        </a:rPr>
                        <a:t> </a:t>
                      </a:r>
                      <a:r>
                        <a:rPr lang="de-DE" sz="1100" b="1" dirty="0">
                          <a:solidFill>
                            <a:schemeClr val="bg1"/>
                          </a:solidFill>
                        </a:rPr>
                        <a:t>Förderbonus für tatsächlich erreichte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b="1" dirty="0">
                          <a:solidFill>
                            <a:schemeClr val="bg1"/>
                          </a:solidFill>
                        </a:rPr>
                        <a:t>      </a:t>
                      </a:r>
                      <a:r>
                        <a:rPr lang="de-DE" sz="700" b="1" dirty="0">
                          <a:solidFill>
                            <a:schemeClr val="bg1"/>
                          </a:solidFill>
                        </a:rPr>
                        <a:t> </a:t>
                      </a:r>
                      <a:r>
                        <a:rPr lang="de-DE" sz="1100" b="1" dirty="0">
                          <a:solidFill>
                            <a:schemeClr val="bg1"/>
                          </a:solidFill>
                        </a:rPr>
                        <a:t>Emissionsminderungen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6309"/>
                    </a:solidFill>
                  </a:tcPr>
                </a:tc>
                <a:extLst>
                  <a:ext uri="{0D108BD9-81ED-4DB2-BD59-A6C34878D82A}">
                    <a16:rowId xmlns:a16="http://schemas.microsoft.com/office/drawing/2014/main" val="20440361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b="1" dirty="0">
                          <a:solidFill>
                            <a:schemeClr val="bg1"/>
                          </a:solidFill>
                        </a:rPr>
                        <a:t>5.   </a:t>
                      </a:r>
                      <a:r>
                        <a:rPr lang="de-DE" sz="500" b="1" dirty="0">
                          <a:solidFill>
                            <a:schemeClr val="bg1"/>
                          </a:solidFill>
                        </a:rPr>
                        <a:t> </a:t>
                      </a:r>
                      <a:r>
                        <a:rPr lang="de-DE" sz="1100" b="1" dirty="0">
                          <a:solidFill>
                            <a:schemeClr val="bg1"/>
                          </a:solidFill>
                        </a:rPr>
                        <a:t>Die Anforderung an die Gebäudehülle nicht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b="1" dirty="0">
                          <a:solidFill>
                            <a:schemeClr val="bg1"/>
                          </a:solidFill>
                        </a:rPr>
                        <a:t>      </a:t>
                      </a:r>
                      <a:r>
                        <a:rPr lang="de-DE" sz="500" b="1" dirty="0">
                          <a:solidFill>
                            <a:schemeClr val="bg1"/>
                          </a:solidFill>
                        </a:rPr>
                        <a:t> </a:t>
                      </a:r>
                      <a:r>
                        <a:rPr lang="de-DE" sz="1100" b="1" dirty="0">
                          <a:solidFill>
                            <a:schemeClr val="bg1"/>
                          </a:solidFill>
                        </a:rPr>
                        <a:t>weiter verschärfen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A6309"/>
                    </a:solidFill>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11.  Berücksichtigung von Fachkräftemangel und</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      </a:t>
                      </a:r>
                      <a:r>
                        <a:rPr lang="de-DE" sz="700" dirty="0">
                          <a:solidFill>
                            <a:srgbClr val="838586">
                              <a:lumMod val="75000"/>
                            </a:srgbClr>
                          </a:solidFill>
                        </a:rPr>
                        <a:t> </a:t>
                      </a:r>
                      <a:r>
                        <a:rPr lang="de-DE" sz="1100" dirty="0">
                          <a:solidFill>
                            <a:srgbClr val="838586">
                              <a:lumMod val="75000"/>
                            </a:srgbClr>
                          </a:solidFill>
                        </a:rPr>
                        <a:t>Ressourcenknappheit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32110373"/>
                  </a:ext>
                </a:extLst>
              </a:tr>
              <a:tr h="36747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6.    Dekarbonisierung der Wärmeversorgung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de-DE"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sz="1100" dirty="0">
                          <a:solidFill>
                            <a:srgbClr val="838586">
                              <a:lumMod val="75000"/>
                            </a:srgbClr>
                          </a:solidFill>
                        </a:rPr>
                        <a:t>12.  Nationale Gebäudedatenbank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04457195"/>
                  </a:ext>
                </a:extLst>
              </a:tr>
            </a:tbl>
          </a:graphicData>
        </a:graphic>
      </p:graphicFrame>
    </p:spTree>
    <p:extLst>
      <p:ext uri="{BB962C8B-B14F-4D97-AF65-F5344CB8AC3E}">
        <p14:creationId xmlns:p14="http://schemas.microsoft.com/office/powerpoint/2010/main" val="4168042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CA21D50B-1649-49F7-B41E-59102FA0B3AF}"/>
              </a:ext>
            </a:extLst>
          </p:cNvPr>
          <p:cNvSpPr txBox="1">
            <a:spLocks/>
          </p:cNvSpPr>
          <p:nvPr/>
        </p:nvSpPr>
        <p:spPr bwMode="auto">
          <a:xfrm>
            <a:off x="251520" y="2536477"/>
            <a:ext cx="3702213" cy="1907481"/>
          </a:xfrm>
          <a:prstGeom prst="rect">
            <a:avLst/>
          </a:prstGeom>
          <a:noFill/>
          <a:ln w="9525">
            <a:noFill/>
            <a:miter lim="800000"/>
            <a:headEnd/>
            <a:tailEnd/>
          </a:ln>
        </p:spPr>
        <p:txBody>
          <a:bodyPr/>
          <a:lstStyle/>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838586">
                    <a:lumMod val="75000"/>
                  </a:srgbClr>
                </a:solidFill>
              </a:rPr>
              <a:t>Betriebsoptimierung</a:t>
            </a:r>
          </a:p>
          <a:p>
            <a:pPr marL="285750" indent="-285750">
              <a:spcBef>
                <a:spcPts val="600"/>
              </a:spcBef>
              <a:spcAft>
                <a:spcPts val="600"/>
              </a:spcAft>
              <a:buClr>
                <a:srgbClr val="EA6309"/>
              </a:buClr>
              <a:buSzPct val="80000"/>
              <a:buFont typeface="Wingdings" panose="05000000000000000000" pitchFamily="2" charset="2"/>
              <a:buChar char="§"/>
            </a:pPr>
            <a:r>
              <a:rPr lang="de-DE" sz="1500" b="1" dirty="0">
                <a:solidFill>
                  <a:srgbClr val="838586">
                    <a:lumMod val="75000"/>
                  </a:srgbClr>
                </a:solidFill>
              </a:rPr>
              <a:t>Solarisierung der Dachflächen</a:t>
            </a:r>
          </a:p>
          <a:p>
            <a:pPr marL="285750" indent="-285750">
              <a:spcBef>
                <a:spcPts val="600"/>
              </a:spcBef>
              <a:spcAft>
                <a:spcPts val="600"/>
              </a:spcAft>
              <a:buClr>
                <a:srgbClr val="EA6309"/>
              </a:buClr>
              <a:buSzPct val="80000"/>
              <a:buFont typeface="Wingdings" panose="05000000000000000000" pitchFamily="2" charset="2"/>
              <a:buChar char="§"/>
            </a:pPr>
            <a:r>
              <a:rPr lang="de-DE" sz="1500" dirty="0">
                <a:solidFill>
                  <a:srgbClr val="838586">
                    <a:lumMod val="75000"/>
                  </a:srgbClr>
                </a:solidFill>
              </a:rPr>
              <a:t>Anschluss an Fernwärmenetze </a:t>
            </a:r>
          </a:p>
          <a:p>
            <a:pPr marL="285750" indent="-285750">
              <a:spcBef>
                <a:spcPts val="600"/>
              </a:spcBef>
              <a:spcAft>
                <a:spcPts val="600"/>
              </a:spcAft>
              <a:buClr>
                <a:srgbClr val="EA6309"/>
              </a:buClr>
              <a:buSzPct val="80000"/>
              <a:buFont typeface="Wingdings" panose="05000000000000000000" pitchFamily="2" charset="2"/>
              <a:buChar char="§"/>
            </a:pPr>
            <a:r>
              <a:rPr lang="de-DE" sz="1500" dirty="0">
                <a:solidFill>
                  <a:srgbClr val="838586">
                    <a:lumMod val="75000"/>
                  </a:srgbClr>
                </a:solidFill>
              </a:rPr>
              <a:t>Umstieg auf Wärmepumpen</a:t>
            </a:r>
            <a:endParaRPr lang="de-DE" sz="1500" b="1" dirty="0">
              <a:solidFill>
                <a:srgbClr val="838586">
                  <a:lumMod val="75000"/>
                </a:srgbClr>
              </a:solidFill>
            </a:endParaRPr>
          </a:p>
        </p:txBody>
      </p:sp>
      <p:sp>
        <p:nvSpPr>
          <p:cNvPr id="3" name="Foliennummernplatzhalter 2"/>
          <p:cNvSpPr>
            <a:spLocks noGrp="1"/>
          </p:cNvSpPr>
          <p:nvPr>
            <p:ph type="sldNum" sz="quarter" idx="12"/>
          </p:nvPr>
        </p:nvSpPr>
        <p:spPr/>
        <p:txBody>
          <a:bodyPr/>
          <a:lstStyle/>
          <a:p>
            <a:fld id="{3D2FFB23-F748-49CE-9407-2365601A4649}" type="slidenum">
              <a:rPr lang="de-DE" smtClean="0"/>
              <a:t>6</a:t>
            </a:fld>
            <a:endParaRPr lang="de-DE" dirty="0"/>
          </a:p>
        </p:txBody>
      </p:sp>
      <p:sp>
        <p:nvSpPr>
          <p:cNvPr id="7" name="Titel 1">
            <a:extLst>
              <a:ext uri="{FF2B5EF4-FFF2-40B4-BE49-F238E27FC236}">
                <a16:creationId xmlns:a16="http://schemas.microsoft.com/office/drawing/2014/main" id="{6F12B7FC-8B18-4A1B-B6A6-FF4BAC58266D}"/>
              </a:ext>
            </a:extLst>
          </p:cNvPr>
          <p:cNvSpPr txBox="1">
            <a:spLocks/>
          </p:cNvSpPr>
          <p:nvPr/>
        </p:nvSpPr>
        <p:spPr bwMode="auto">
          <a:xfrm>
            <a:off x="786624" y="1136533"/>
            <a:ext cx="3486189"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Förderung schnell</a:t>
            </a:r>
            <a:br>
              <a:rPr lang="de-DE" b="1" dirty="0">
                <a:solidFill>
                  <a:srgbClr val="EA6309"/>
                </a:solidFill>
              </a:rPr>
            </a:br>
            <a:r>
              <a:rPr lang="de-DE" b="1" dirty="0">
                <a:solidFill>
                  <a:srgbClr val="EA6309"/>
                </a:solidFill>
              </a:rPr>
              <a:t>wirkender Maßnahmen</a:t>
            </a:r>
            <a:br>
              <a:rPr lang="de-DE" b="1" dirty="0">
                <a:solidFill>
                  <a:srgbClr val="EA6309"/>
                </a:solidFill>
              </a:rPr>
            </a:br>
            <a:r>
              <a:rPr lang="de-DE" sz="200" b="1" dirty="0">
                <a:solidFill>
                  <a:srgbClr val="EA6309"/>
                </a:solidFill>
              </a:rPr>
              <a:t/>
            </a:r>
            <a:br>
              <a:rPr lang="de-DE" sz="200" b="1" dirty="0">
                <a:solidFill>
                  <a:srgbClr val="EA6309"/>
                </a:solidFill>
              </a:rPr>
            </a:br>
            <a:r>
              <a:rPr lang="de-DE" sz="1100" b="1" dirty="0">
                <a:solidFill>
                  <a:srgbClr val="838586">
                    <a:lumMod val="75000"/>
                  </a:srgbClr>
                </a:solidFill>
              </a:rPr>
              <a:t> </a:t>
            </a:r>
            <a:endParaRPr lang="de-DE" sz="1100" b="1" dirty="0">
              <a:solidFill>
                <a:srgbClr val="EA6309"/>
              </a:solidFill>
            </a:endParaRPr>
          </a:p>
        </p:txBody>
      </p:sp>
      <p:pic>
        <p:nvPicPr>
          <p:cNvPr id="10" name="Grafik 9"/>
          <p:cNvPicPr>
            <a:picLocks noChangeAspect="1"/>
          </p:cNvPicPr>
          <p:nvPr/>
        </p:nvPicPr>
        <p:blipFill rotWithShape="1">
          <a:blip r:embed="rId2" cstate="print">
            <a:extLst>
              <a:ext uri="{28A0092B-C50C-407E-A947-70E740481C1C}">
                <a14:useLocalDpi xmlns:a14="http://schemas.microsoft.com/office/drawing/2010/main" val="0"/>
              </a:ext>
            </a:extLst>
          </a:blip>
          <a:srcRect l="3051" t="5948" r="19636" b="11965"/>
          <a:stretch/>
        </p:blipFill>
        <p:spPr>
          <a:xfrm>
            <a:off x="3635896" y="1237499"/>
            <a:ext cx="5472608" cy="3534005"/>
          </a:xfrm>
          <a:prstGeom prst="rect">
            <a:avLst/>
          </a:prstGeom>
        </p:spPr>
      </p:pic>
      <p:grpSp>
        <p:nvGrpSpPr>
          <p:cNvPr id="12" name="Gruppieren 11"/>
          <p:cNvGrpSpPr/>
          <p:nvPr/>
        </p:nvGrpSpPr>
        <p:grpSpPr>
          <a:xfrm>
            <a:off x="175032" y="1136533"/>
            <a:ext cx="611592" cy="609185"/>
            <a:chOff x="288000" y="2093011"/>
            <a:chExt cx="655876" cy="655876"/>
          </a:xfrm>
        </p:grpSpPr>
        <p:pic>
          <p:nvPicPr>
            <p:cNvPr id="13" name="Grafik 12">
              <a:extLst>
                <a:ext uri="{FF2B5EF4-FFF2-40B4-BE49-F238E27FC236}">
                  <a16:creationId xmlns:a16="http://schemas.microsoft.com/office/drawing/2014/main" id="{D91822A1-D41C-42F0-95EE-B7EB38B039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14" name="Inhaltsplatzhalter 1">
              <a:extLst>
                <a:ext uri="{FF2B5EF4-FFF2-40B4-BE49-F238E27FC236}">
                  <a16:creationId xmlns:a16="http://schemas.microsoft.com/office/drawing/2014/main" id="{9B6173A5-BFFA-4F0D-8A23-6698C26ABF96}"/>
                </a:ext>
              </a:extLst>
            </p:cNvPr>
            <p:cNvSpPr txBox="1">
              <a:spLocks/>
            </p:cNvSpPr>
            <p:nvPr/>
          </p:nvSpPr>
          <p:spPr>
            <a:xfrm>
              <a:off x="552892" y="2200940"/>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4"/>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4"/>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4"/>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1</a:t>
              </a:r>
            </a:p>
          </p:txBody>
        </p:sp>
      </p:grpSp>
    </p:spTree>
    <p:extLst>
      <p:ext uri="{BB962C8B-B14F-4D97-AF65-F5344CB8AC3E}">
        <p14:creationId xmlns:p14="http://schemas.microsoft.com/office/powerpoint/2010/main" val="9925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D2FFB23-F748-49CE-9407-2365601A4649}" type="slidenum">
              <a:rPr lang="de-DE" smtClean="0"/>
              <a:t>7</a:t>
            </a:fld>
            <a:endParaRPr lang="de-DE" dirty="0"/>
          </a:p>
        </p:txBody>
      </p:sp>
      <p:sp>
        <p:nvSpPr>
          <p:cNvPr id="5" name="Titel 1">
            <a:extLst>
              <a:ext uri="{FF2B5EF4-FFF2-40B4-BE49-F238E27FC236}">
                <a16:creationId xmlns:a16="http://schemas.microsoft.com/office/drawing/2014/main" id="{6F12B7FC-8B18-4A1B-B6A6-FF4BAC58266D}"/>
              </a:ext>
            </a:extLst>
          </p:cNvPr>
          <p:cNvSpPr txBox="1">
            <a:spLocks/>
          </p:cNvSpPr>
          <p:nvPr/>
        </p:nvSpPr>
        <p:spPr bwMode="auto">
          <a:xfrm>
            <a:off x="793572" y="1129581"/>
            <a:ext cx="4068928" cy="907970"/>
          </a:xfrm>
          <a:prstGeom prst="rect">
            <a:avLst/>
          </a:prstGeom>
          <a:noFill/>
          <a:ln w="9525">
            <a:noFill/>
            <a:miter lim="800000"/>
            <a:headEnd/>
            <a:tailEnd/>
          </a:ln>
        </p:spPr>
        <p:txBody>
          <a:bodyPr/>
          <a:lstStyle/>
          <a:p>
            <a:pPr>
              <a:spcBef>
                <a:spcPts val="600"/>
              </a:spcBef>
              <a:spcAft>
                <a:spcPts val="600"/>
              </a:spcAft>
              <a:buClr>
                <a:srgbClr val="F59305"/>
              </a:buClr>
            </a:pPr>
            <a:r>
              <a:rPr lang="de-DE" b="1" dirty="0">
                <a:solidFill>
                  <a:srgbClr val="EA6309"/>
                </a:solidFill>
              </a:rPr>
              <a:t>Betriebsoptimierung</a:t>
            </a:r>
            <a:br>
              <a:rPr lang="de-DE" b="1" dirty="0">
                <a:solidFill>
                  <a:srgbClr val="EA6309"/>
                </a:solidFill>
              </a:rPr>
            </a:br>
            <a:endParaRPr lang="de-DE" sz="1100" b="1" dirty="0">
              <a:solidFill>
                <a:srgbClr val="EA6309"/>
              </a:solidFill>
            </a:endParaRPr>
          </a:p>
        </p:txBody>
      </p:sp>
      <p:grpSp>
        <p:nvGrpSpPr>
          <p:cNvPr id="6" name="Gruppieren 5"/>
          <p:cNvGrpSpPr/>
          <p:nvPr/>
        </p:nvGrpSpPr>
        <p:grpSpPr>
          <a:xfrm>
            <a:off x="181980" y="1129581"/>
            <a:ext cx="611592" cy="609185"/>
            <a:chOff x="288000" y="2093011"/>
            <a:chExt cx="655876" cy="655876"/>
          </a:xfrm>
        </p:grpSpPr>
        <p:pic>
          <p:nvPicPr>
            <p:cNvPr id="7" name="Grafik 6">
              <a:extLst>
                <a:ext uri="{FF2B5EF4-FFF2-40B4-BE49-F238E27FC236}">
                  <a16:creationId xmlns:a16="http://schemas.microsoft.com/office/drawing/2014/main" id="{D91822A1-D41C-42F0-95EE-B7EB38B039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8" name="Inhaltsplatzhalter 1">
              <a:extLst>
                <a:ext uri="{FF2B5EF4-FFF2-40B4-BE49-F238E27FC236}">
                  <a16:creationId xmlns:a16="http://schemas.microsoft.com/office/drawing/2014/main" id="{9B6173A5-BFFA-4F0D-8A23-6698C26ABF96}"/>
                </a:ext>
              </a:extLst>
            </p:cNvPr>
            <p:cNvSpPr txBox="1">
              <a:spLocks/>
            </p:cNvSpPr>
            <p:nvPr/>
          </p:nvSpPr>
          <p:spPr>
            <a:xfrm>
              <a:off x="496961" y="2200940"/>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3"/>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3"/>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1</a:t>
              </a:r>
            </a:p>
          </p:txBody>
        </p:sp>
      </p:grpSp>
      <p:sp>
        <p:nvSpPr>
          <p:cNvPr id="9" name="Textfeld 8"/>
          <p:cNvSpPr txBox="1"/>
          <p:nvPr/>
        </p:nvSpPr>
        <p:spPr>
          <a:xfrm>
            <a:off x="866953" y="2031050"/>
            <a:ext cx="8496944" cy="2677656"/>
          </a:xfrm>
          <a:prstGeom prst="rect">
            <a:avLst/>
          </a:prstGeom>
          <a:noFill/>
        </p:spPr>
        <p:txBody>
          <a:bodyPr wrap="square" rtlCol="0">
            <a:spAutoFit/>
          </a:bodyPr>
          <a:lstStyle/>
          <a:p>
            <a:r>
              <a:rPr lang="de-DE" sz="1600" b="1" dirty="0"/>
              <a:t>Förderprogramm</a:t>
            </a:r>
            <a:endParaRPr lang="de-DE" sz="2000" b="1" dirty="0"/>
          </a:p>
          <a:p>
            <a:endParaRPr lang="de-DE" sz="2000" dirty="0"/>
          </a:p>
          <a:p>
            <a:r>
              <a:rPr lang="de-DE" sz="2800" dirty="0"/>
              <a:t>1.000 x  Energieeffizienz durch    </a:t>
            </a:r>
            <a:br>
              <a:rPr lang="de-DE" sz="2800" dirty="0"/>
            </a:br>
            <a:r>
              <a:rPr lang="de-DE" sz="2800" dirty="0"/>
              <a:t>               Betriebsoptimierung</a:t>
            </a:r>
          </a:p>
          <a:p>
            <a:pPr marL="514350" indent="-514350">
              <a:buAutoNum type="arabicPlain" startAt="1000"/>
            </a:pPr>
            <a:endParaRPr lang="de-DE" sz="2800" dirty="0"/>
          </a:p>
          <a:p>
            <a:pPr marL="342900" indent="-342900">
              <a:buFont typeface="Wingdings" panose="05000000000000000000" pitchFamily="2" charset="2"/>
              <a:buChar char="Ø"/>
            </a:pPr>
            <a:r>
              <a:rPr lang="de-DE" sz="1600" dirty="0"/>
              <a:t>Breite Anwendung der vorhandenen Tools </a:t>
            </a:r>
          </a:p>
          <a:p>
            <a:pPr marL="342900" indent="-342900">
              <a:buFont typeface="Wingdings" panose="05000000000000000000" pitchFamily="2" charset="2"/>
              <a:buChar char="Ø"/>
            </a:pPr>
            <a:endParaRPr lang="de-DE" sz="1600" dirty="0"/>
          </a:p>
          <a:p>
            <a:pPr marL="342900" indent="-342900">
              <a:buFont typeface="Wingdings" panose="05000000000000000000" pitchFamily="2" charset="2"/>
              <a:buChar char="Ø"/>
            </a:pPr>
            <a:r>
              <a:rPr lang="de-DE" sz="1600" dirty="0"/>
              <a:t>Wissenschaftliche Begleitung</a:t>
            </a:r>
          </a:p>
        </p:txBody>
      </p:sp>
    </p:spTree>
    <p:extLst>
      <p:ext uri="{BB962C8B-B14F-4D97-AF65-F5344CB8AC3E}">
        <p14:creationId xmlns:p14="http://schemas.microsoft.com/office/powerpoint/2010/main" val="32617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3D2FFB23-F748-49CE-9407-2365601A4649}" type="slidenum">
              <a:rPr lang="de-DE" smtClean="0"/>
              <a:t>8</a:t>
            </a:fld>
            <a:endParaRPr lang="de-DE" dirty="0"/>
          </a:p>
        </p:txBody>
      </p:sp>
      <p:grpSp>
        <p:nvGrpSpPr>
          <p:cNvPr id="6" name="Gruppieren 5"/>
          <p:cNvGrpSpPr/>
          <p:nvPr/>
        </p:nvGrpSpPr>
        <p:grpSpPr>
          <a:xfrm>
            <a:off x="185457" y="1136531"/>
            <a:ext cx="611592" cy="609185"/>
            <a:chOff x="288000" y="2093011"/>
            <a:chExt cx="655876" cy="655876"/>
          </a:xfrm>
        </p:grpSpPr>
        <p:pic>
          <p:nvPicPr>
            <p:cNvPr id="7" name="Grafik 6">
              <a:extLst>
                <a:ext uri="{FF2B5EF4-FFF2-40B4-BE49-F238E27FC236}">
                  <a16:creationId xmlns:a16="http://schemas.microsoft.com/office/drawing/2014/main" id="{D91822A1-D41C-42F0-95EE-B7EB38B039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000" y="2093011"/>
              <a:ext cx="655876" cy="655876"/>
            </a:xfrm>
            <a:prstGeom prst="rect">
              <a:avLst/>
            </a:prstGeom>
          </p:spPr>
        </p:pic>
        <p:sp>
          <p:nvSpPr>
            <p:cNvPr id="8" name="Inhaltsplatzhalter 1">
              <a:extLst>
                <a:ext uri="{FF2B5EF4-FFF2-40B4-BE49-F238E27FC236}">
                  <a16:creationId xmlns:a16="http://schemas.microsoft.com/office/drawing/2014/main" id="{9B6173A5-BFFA-4F0D-8A23-6698C26ABF96}"/>
                </a:ext>
              </a:extLst>
            </p:cNvPr>
            <p:cNvSpPr txBox="1">
              <a:spLocks/>
            </p:cNvSpPr>
            <p:nvPr/>
          </p:nvSpPr>
          <p:spPr>
            <a:xfrm>
              <a:off x="463402" y="2197197"/>
              <a:ext cx="284497" cy="540015"/>
            </a:xfrm>
            <a:prstGeom prst="rect">
              <a:avLst/>
            </a:prstGeom>
          </p:spPr>
          <p:txBody>
            <a:bodyPr vert="horz" lIns="0" tIns="0" rIns="0" bIns="0" rtlCol="0">
              <a:normAutofit/>
            </a:bodyPr>
            <a:lstStyle>
              <a:lvl1pPr marL="271448" indent="-271448" algn="l" defTabSz="914347" rtl="0" eaLnBrk="1" latinLnBrk="0" hangingPunct="1">
                <a:lnSpc>
                  <a:spcPct val="90000"/>
                </a:lnSpc>
                <a:spcBef>
                  <a:spcPts val="480"/>
                </a:spcBef>
                <a:buSzPct val="88000"/>
                <a:buFontTx/>
                <a:buBlip>
                  <a:blip r:embed="rId3"/>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3"/>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3"/>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1</a:t>
              </a:r>
            </a:p>
          </p:txBody>
        </p:sp>
      </p:grpSp>
      <p:pic>
        <p:nvPicPr>
          <p:cNvPr id="2" name="Grafik 1"/>
          <p:cNvPicPr>
            <a:picLocks noChangeAspect="1"/>
          </p:cNvPicPr>
          <p:nvPr/>
        </p:nvPicPr>
        <p:blipFill>
          <a:blip r:embed="rId4"/>
          <a:stretch>
            <a:fillRect/>
          </a:stretch>
        </p:blipFill>
        <p:spPr>
          <a:xfrm>
            <a:off x="1043608" y="1923678"/>
            <a:ext cx="4829812" cy="3078867"/>
          </a:xfrm>
          <a:prstGeom prst="rect">
            <a:avLst/>
          </a:prstGeom>
        </p:spPr>
      </p:pic>
      <p:sp>
        <p:nvSpPr>
          <p:cNvPr id="10" name="Textfeld 9"/>
          <p:cNvSpPr txBox="1"/>
          <p:nvPr/>
        </p:nvSpPr>
        <p:spPr>
          <a:xfrm>
            <a:off x="107504" y="4371950"/>
            <a:ext cx="1421920" cy="307777"/>
          </a:xfrm>
          <a:prstGeom prst="rect">
            <a:avLst/>
          </a:prstGeom>
          <a:noFill/>
        </p:spPr>
        <p:txBody>
          <a:bodyPr wrap="square" rtlCol="0">
            <a:spAutoFit/>
          </a:bodyPr>
          <a:lstStyle/>
          <a:p>
            <a:r>
              <a:rPr lang="de-DE" sz="1400" dirty="0"/>
              <a:t> &gt; 30 ct/kWh</a:t>
            </a:r>
          </a:p>
        </p:txBody>
      </p:sp>
      <p:sp>
        <p:nvSpPr>
          <p:cNvPr id="11" name="Textfeld 10"/>
          <p:cNvSpPr txBox="1"/>
          <p:nvPr/>
        </p:nvSpPr>
        <p:spPr>
          <a:xfrm>
            <a:off x="2051720" y="2571750"/>
            <a:ext cx="2469713" cy="307777"/>
          </a:xfrm>
          <a:prstGeom prst="rect">
            <a:avLst/>
          </a:prstGeom>
          <a:noFill/>
        </p:spPr>
        <p:txBody>
          <a:bodyPr wrap="square" rtlCol="0">
            <a:spAutoFit/>
          </a:bodyPr>
          <a:lstStyle/>
          <a:p>
            <a:r>
              <a:rPr lang="de-DE" sz="1400" dirty="0"/>
              <a:t> 12 – 15 ct/kWh</a:t>
            </a:r>
          </a:p>
        </p:txBody>
      </p:sp>
      <p:sp>
        <p:nvSpPr>
          <p:cNvPr id="18" name="Textfeld 17">
            <a:extLst>
              <a:ext uri="{FF2B5EF4-FFF2-40B4-BE49-F238E27FC236}">
                <a16:creationId xmlns:a16="http://schemas.microsoft.com/office/drawing/2014/main" id="{46385956-7E30-4FA3-9AC9-E0FE0882760D}"/>
              </a:ext>
            </a:extLst>
          </p:cNvPr>
          <p:cNvSpPr txBox="1"/>
          <p:nvPr/>
        </p:nvSpPr>
        <p:spPr>
          <a:xfrm>
            <a:off x="4427984" y="1685002"/>
            <a:ext cx="4608512" cy="2862322"/>
          </a:xfrm>
          <a:prstGeom prst="rect">
            <a:avLst/>
          </a:prstGeom>
          <a:solidFill>
            <a:schemeClr val="bg1"/>
          </a:solidFill>
        </p:spPr>
        <p:txBody>
          <a:bodyPr wrap="square" rtlCol="0">
            <a:spAutoFit/>
          </a:bodyPr>
          <a:lstStyle/>
          <a:p>
            <a:endParaRPr lang="de-DE" sz="1600" dirty="0"/>
          </a:p>
          <a:p>
            <a:endParaRPr lang="de-DE" sz="1600" dirty="0"/>
          </a:p>
          <a:p>
            <a:r>
              <a:rPr lang="de-DE" sz="1600" dirty="0"/>
              <a:t>Beispiel Mehrfamilienhaus</a:t>
            </a:r>
          </a:p>
          <a:p>
            <a:endParaRPr lang="de-DE" sz="1600" dirty="0"/>
          </a:p>
          <a:p>
            <a:pPr marL="285750" indent="-285750">
              <a:spcAft>
                <a:spcPts val="600"/>
              </a:spcAft>
              <a:buFont typeface="Wingdings" panose="05000000000000000000" pitchFamily="2" charset="2"/>
              <a:buChar char="Ø"/>
            </a:pPr>
            <a:r>
              <a:rPr lang="de-DE" sz="1600" dirty="0"/>
              <a:t>Max. Eigenstromnutzung</a:t>
            </a:r>
          </a:p>
          <a:p>
            <a:pPr marL="285750" indent="-285750">
              <a:spcAft>
                <a:spcPts val="600"/>
              </a:spcAft>
              <a:buFont typeface="Wingdings" panose="05000000000000000000" pitchFamily="2" charset="2"/>
              <a:buChar char="Ø"/>
            </a:pPr>
            <a:r>
              <a:rPr lang="de-DE" sz="1600" dirty="0"/>
              <a:t>Solarer Deckungsanteil bis 50 %</a:t>
            </a:r>
          </a:p>
          <a:p>
            <a:pPr marL="285750" indent="-285750">
              <a:spcAft>
                <a:spcPts val="600"/>
              </a:spcAft>
              <a:buFont typeface="Wingdings" panose="05000000000000000000" pitchFamily="2" charset="2"/>
              <a:buChar char="Ø"/>
            </a:pPr>
            <a:r>
              <a:rPr lang="de-DE" sz="1600" dirty="0"/>
              <a:t>Einspeisung &gt; 50 %</a:t>
            </a:r>
          </a:p>
          <a:p>
            <a:pPr marL="285750" indent="-285750">
              <a:spcAft>
                <a:spcPts val="600"/>
              </a:spcAft>
              <a:buFont typeface="Wingdings" panose="05000000000000000000" pitchFamily="2" charset="2"/>
              <a:buChar char="Ø"/>
            </a:pPr>
            <a:r>
              <a:rPr lang="de-DE" sz="1600" dirty="0"/>
              <a:t>Einspeisevergütung &gt; 12 ct /kWh erforderlich</a:t>
            </a:r>
          </a:p>
          <a:p>
            <a:pPr marL="285750" indent="-285750">
              <a:spcAft>
                <a:spcPts val="600"/>
              </a:spcAft>
              <a:buFont typeface="Wingdings" panose="05000000000000000000" pitchFamily="2" charset="2"/>
              <a:buChar char="Ø"/>
            </a:pPr>
            <a:r>
              <a:rPr lang="de-DE" sz="1600" dirty="0"/>
              <a:t>Steuerliche Deregulierung!!!</a:t>
            </a:r>
          </a:p>
        </p:txBody>
      </p:sp>
      <p:sp>
        <p:nvSpPr>
          <p:cNvPr id="20" name="Titel 1">
            <a:extLst>
              <a:ext uri="{FF2B5EF4-FFF2-40B4-BE49-F238E27FC236}">
                <a16:creationId xmlns:a16="http://schemas.microsoft.com/office/drawing/2014/main" id="{7B459E30-0295-4799-8E39-32F86E7EE732}"/>
              </a:ext>
            </a:extLst>
          </p:cNvPr>
          <p:cNvSpPr txBox="1">
            <a:spLocks/>
          </p:cNvSpPr>
          <p:nvPr/>
        </p:nvSpPr>
        <p:spPr bwMode="auto">
          <a:xfrm>
            <a:off x="797049" y="1136531"/>
            <a:ext cx="8173384" cy="907970"/>
          </a:xfrm>
          <a:prstGeom prst="rect">
            <a:avLst/>
          </a:prstGeom>
          <a:noFill/>
          <a:ln w="9525">
            <a:noFill/>
            <a:miter lim="800000"/>
            <a:headEnd/>
            <a:tailEnd/>
          </a:ln>
        </p:spPr>
        <p:txBody>
          <a:bodyPr/>
          <a:lstStyle/>
          <a:p>
            <a:pPr>
              <a:spcBef>
                <a:spcPts val="600"/>
              </a:spcBef>
              <a:spcAft>
                <a:spcPts val="600"/>
              </a:spcAft>
              <a:buClr>
                <a:srgbClr val="F59305"/>
              </a:buClr>
            </a:pPr>
            <a:r>
              <a:rPr lang="de-DE" sz="2400" b="1" dirty="0">
                <a:solidFill>
                  <a:srgbClr val="EA6309"/>
                </a:solidFill>
              </a:rPr>
              <a:t>Maximale</a:t>
            </a:r>
            <a:r>
              <a:rPr lang="de-DE" b="1" dirty="0">
                <a:solidFill>
                  <a:srgbClr val="EA6309"/>
                </a:solidFill>
              </a:rPr>
              <a:t> </a:t>
            </a:r>
            <a:r>
              <a:rPr lang="de-DE" sz="2400" b="1" dirty="0">
                <a:solidFill>
                  <a:srgbClr val="EA6309"/>
                </a:solidFill>
              </a:rPr>
              <a:t>Solarisierung</a:t>
            </a:r>
            <a:r>
              <a:rPr lang="de-DE" b="1" dirty="0">
                <a:solidFill>
                  <a:srgbClr val="EA6309"/>
                </a:solidFill>
              </a:rPr>
              <a:t> </a:t>
            </a:r>
            <a:br>
              <a:rPr lang="de-DE" b="1" dirty="0">
                <a:solidFill>
                  <a:srgbClr val="EA6309"/>
                </a:solidFill>
              </a:rPr>
            </a:br>
            <a:r>
              <a:rPr lang="de-DE" b="1" dirty="0">
                <a:solidFill>
                  <a:srgbClr val="EA6309"/>
                </a:solidFill>
              </a:rPr>
              <a:t>Dachflächen von Bestand + Neubau</a:t>
            </a:r>
            <a:br>
              <a:rPr lang="de-DE" b="1" dirty="0">
                <a:solidFill>
                  <a:srgbClr val="EA6309"/>
                </a:solidFill>
              </a:rPr>
            </a:br>
            <a:endParaRPr lang="de-DE" sz="1100" b="1" dirty="0">
              <a:solidFill>
                <a:srgbClr val="EA6309"/>
              </a:solidFill>
            </a:endParaRPr>
          </a:p>
        </p:txBody>
      </p:sp>
    </p:spTree>
    <p:extLst>
      <p:ext uri="{BB962C8B-B14F-4D97-AF65-F5344CB8AC3E}">
        <p14:creationId xmlns:p14="http://schemas.microsoft.com/office/powerpoint/2010/main" val="420690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5988896-3B69-439E-9561-F3DC0FC0CC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457" y="1136531"/>
            <a:ext cx="611592" cy="609185"/>
          </a:xfrm>
          <a:prstGeom prst="rect">
            <a:avLst/>
          </a:prstGeom>
        </p:spPr>
      </p:pic>
      <p:pic>
        <p:nvPicPr>
          <p:cNvPr id="12" name="Grafik 11"/>
          <p:cNvPicPr>
            <a:picLocks noChangeAspect="1"/>
          </p:cNvPicPr>
          <p:nvPr/>
        </p:nvPicPr>
        <p:blipFill rotWithShape="1">
          <a:blip r:embed="rId4"/>
          <a:srcRect r="4119"/>
          <a:stretch/>
        </p:blipFill>
        <p:spPr>
          <a:xfrm>
            <a:off x="4067944" y="1347614"/>
            <a:ext cx="5029117" cy="3205607"/>
          </a:xfrm>
          <a:prstGeom prst="rect">
            <a:avLst/>
          </a:prstGeom>
        </p:spPr>
      </p:pic>
      <p:sp>
        <p:nvSpPr>
          <p:cNvPr id="3" name="Datumsplatzhalter 2">
            <a:extLst>
              <a:ext uri="{FF2B5EF4-FFF2-40B4-BE49-F238E27FC236}">
                <a16:creationId xmlns:a16="http://schemas.microsoft.com/office/drawing/2014/main" id="{A306CCF9-05AA-4130-9E15-2E4DD066D7EE}"/>
              </a:ext>
            </a:extLst>
          </p:cNvPr>
          <p:cNvSpPr>
            <a:spLocks noGrp="1"/>
          </p:cNvSpPr>
          <p:nvPr>
            <p:ph type="dt" sz="half" idx="10"/>
          </p:nvPr>
        </p:nvSpPr>
        <p:spPr/>
        <p:txBody>
          <a:bodyPr/>
          <a:lstStyle/>
          <a:p>
            <a:pPr defTabSz="457052">
              <a:defRPr/>
            </a:pPr>
            <a:fld id="{1BB578BC-5BA0-43AC-B5C9-060114BEF196}" type="datetime1">
              <a:rPr lang="de-DE" sz="900">
                <a:solidFill>
                  <a:prstClr val="black"/>
                </a:solidFill>
                <a:latin typeface="Arial" panose="020B0604020202020204"/>
              </a:rPr>
              <a:pPr defTabSz="457052">
                <a:defRPr/>
              </a:pPr>
              <a:t>03.05.2022</a:t>
            </a:fld>
            <a:endParaRPr lang="de-DE" sz="900">
              <a:solidFill>
                <a:prstClr val="black"/>
              </a:solidFill>
              <a:latin typeface="Arial" panose="020B0604020202020204"/>
            </a:endParaRPr>
          </a:p>
        </p:txBody>
      </p:sp>
      <p:sp>
        <p:nvSpPr>
          <p:cNvPr id="4" name="Foliennummernplatzhalter 3">
            <a:extLst>
              <a:ext uri="{FF2B5EF4-FFF2-40B4-BE49-F238E27FC236}">
                <a16:creationId xmlns:a16="http://schemas.microsoft.com/office/drawing/2014/main" id="{A1081D3F-7533-4803-B3C2-4C7E6D4EF909}"/>
              </a:ext>
            </a:extLst>
          </p:cNvPr>
          <p:cNvSpPr>
            <a:spLocks noGrp="1"/>
          </p:cNvSpPr>
          <p:nvPr>
            <p:ph type="sldNum" sz="quarter" idx="12"/>
          </p:nvPr>
        </p:nvSpPr>
        <p:spPr/>
        <p:txBody>
          <a:bodyPr/>
          <a:lstStyle/>
          <a:p>
            <a:pPr defTabSz="457052">
              <a:defRPr/>
            </a:pPr>
            <a:fld id="{61696EC4-B4CF-4701-AD06-A8439D6D8E12}" type="slidenum">
              <a:rPr lang="en-US" sz="900" b="1">
                <a:solidFill>
                  <a:prstClr val="black"/>
                </a:solidFill>
                <a:latin typeface="Arial" panose="020B0604020202020204"/>
              </a:rPr>
              <a:pPr defTabSz="457052">
                <a:defRPr/>
              </a:pPr>
              <a:t>9</a:t>
            </a:fld>
            <a:endParaRPr lang="en-US" sz="900" b="1" dirty="0">
              <a:solidFill>
                <a:prstClr val="black"/>
              </a:solidFill>
              <a:latin typeface="Arial" panose="020B0604020202020204"/>
            </a:endParaRPr>
          </a:p>
        </p:txBody>
      </p:sp>
      <p:sp>
        <p:nvSpPr>
          <p:cNvPr id="11" name="Inhaltsplatzhalter 1">
            <a:extLst>
              <a:ext uri="{FF2B5EF4-FFF2-40B4-BE49-F238E27FC236}">
                <a16:creationId xmlns:a16="http://schemas.microsoft.com/office/drawing/2014/main" id="{9B6173A5-BFFA-4F0D-8A23-6698C26ABF96}"/>
              </a:ext>
            </a:extLst>
          </p:cNvPr>
          <p:cNvSpPr txBox="1">
            <a:spLocks/>
          </p:cNvSpPr>
          <p:nvPr/>
        </p:nvSpPr>
        <p:spPr>
          <a:xfrm>
            <a:off x="347995" y="1231569"/>
            <a:ext cx="262667" cy="368870"/>
          </a:xfrm>
          <a:prstGeom prst="rect">
            <a:avLst/>
          </a:prstGeom>
        </p:spPr>
        <p:txBody>
          <a:bodyPr vert="horz" lIns="0" tIns="0" rIns="0" bIns="0" rtlCol="0">
            <a:noAutofit/>
          </a:bodyPr>
          <a:lstStyle>
            <a:lvl1pPr marL="271448" indent="-271448" algn="l" defTabSz="914347" rtl="0" eaLnBrk="1" latinLnBrk="0" hangingPunct="1">
              <a:lnSpc>
                <a:spcPct val="90000"/>
              </a:lnSpc>
              <a:spcBef>
                <a:spcPts val="480"/>
              </a:spcBef>
              <a:buSzPct val="88000"/>
              <a:buFontTx/>
              <a:buBlip>
                <a:blip r:embed="rId5"/>
              </a:buBlip>
              <a:defRPr sz="2666" kern="1200">
                <a:solidFill>
                  <a:schemeClr val="tx1"/>
                </a:solidFill>
                <a:latin typeface="+mn-lt"/>
                <a:ea typeface="+mn-ea"/>
                <a:cs typeface="+mn-cs"/>
              </a:defRPr>
            </a:lvl1pPr>
            <a:lvl2pPr marL="627027" indent="-271448" algn="l" defTabSz="914347" rtl="0" eaLnBrk="1" latinLnBrk="0" hangingPunct="1">
              <a:lnSpc>
                <a:spcPct val="90000"/>
              </a:lnSpc>
              <a:spcBef>
                <a:spcPts val="480"/>
              </a:spcBef>
              <a:buSzPct val="88000"/>
              <a:buFontTx/>
              <a:buBlip>
                <a:blip r:embed="rId5"/>
              </a:buBlip>
              <a:defRPr sz="2399" kern="1200">
                <a:solidFill>
                  <a:schemeClr val="tx1"/>
                </a:solidFill>
                <a:latin typeface="+mn-lt"/>
                <a:ea typeface="+mn-ea"/>
                <a:cs typeface="+mn-cs"/>
              </a:defRPr>
            </a:lvl2pPr>
            <a:lvl3pPr marL="982606" indent="-265098" algn="l" defTabSz="898472" rtl="0" eaLnBrk="1" latinLnBrk="0" hangingPunct="1">
              <a:lnSpc>
                <a:spcPct val="90000"/>
              </a:lnSpc>
              <a:spcBef>
                <a:spcPts val="480"/>
              </a:spcBef>
              <a:buSzPct val="88000"/>
              <a:buFontTx/>
              <a:buBlip>
                <a:blip r:embed="rId5"/>
              </a:buBlip>
              <a:defRPr sz="2133" kern="1200">
                <a:solidFill>
                  <a:schemeClr val="tx1"/>
                </a:solidFill>
                <a:latin typeface="+mn-lt"/>
                <a:ea typeface="+mn-ea"/>
                <a:cs typeface="+mn-cs"/>
              </a:defRPr>
            </a:lvl3pPr>
            <a:lvl4pPr marL="1344535" indent="-271448" algn="l" defTabSz="914347" rtl="0" eaLnBrk="1" latinLnBrk="0" hangingPunct="1">
              <a:lnSpc>
                <a:spcPct val="90000"/>
              </a:lnSpc>
              <a:spcBef>
                <a:spcPts val="480"/>
              </a:spcBef>
              <a:buSzPct val="88000"/>
              <a:buFontTx/>
              <a:buBlip>
                <a:blip r:embed="rId5"/>
              </a:buBlip>
              <a:defRPr sz="2133" kern="1200">
                <a:solidFill>
                  <a:schemeClr val="tx1"/>
                </a:solidFill>
                <a:latin typeface="+mn-lt"/>
                <a:ea typeface="+mn-ea"/>
                <a:cs typeface="+mn-cs"/>
              </a:defRPr>
            </a:lvl4pPr>
            <a:lvl5pPr marL="1700114" indent="-265098" algn="l" defTabSz="914347" rtl="0" eaLnBrk="1" latinLnBrk="0" hangingPunct="1">
              <a:lnSpc>
                <a:spcPct val="90000"/>
              </a:lnSpc>
              <a:spcBef>
                <a:spcPts val="480"/>
              </a:spcBef>
              <a:buSzPct val="88000"/>
              <a:buFontTx/>
              <a:buBlip>
                <a:blip r:embed="rId5"/>
              </a:buBlip>
              <a:defRPr sz="2133"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de-DE" sz="3600" b="1" dirty="0">
                <a:solidFill>
                  <a:schemeClr val="bg1"/>
                </a:solidFill>
              </a:rPr>
              <a:t>3</a:t>
            </a:r>
          </a:p>
        </p:txBody>
      </p:sp>
      <p:sp>
        <p:nvSpPr>
          <p:cNvPr id="2" name="Rechteck 1"/>
          <p:cNvSpPr/>
          <p:nvPr/>
        </p:nvSpPr>
        <p:spPr>
          <a:xfrm>
            <a:off x="878731" y="1112966"/>
            <a:ext cx="4572000" cy="569387"/>
          </a:xfrm>
          <a:prstGeom prst="rect">
            <a:avLst/>
          </a:prstGeom>
        </p:spPr>
        <p:txBody>
          <a:bodyPr>
            <a:spAutoFit/>
          </a:bodyPr>
          <a:lstStyle/>
          <a:p>
            <a:pPr>
              <a:spcBef>
                <a:spcPts val="600"/>
              </a:spcBef>
              <a:spcAft>
                <a:spcPts val="600"/>
              </a:spcAft>
              <a:buClr>
                <a:srgbClr val="F59305"/>
              </a:buClr>
            </a:pPr>
            <a:r>
              <a:rPr lang="de-DE" b="1" dirty="0">
                <a:solidFill>
                  <a:srgbClr val="EA6309"/>
                </a:solidFill>
              </a:rPr>
              <a:t>Sanierung im Fokus</a:t>
            </a:r>
            <a:br>
              <a:rPr lang="de-DE" b="1" dirty="0">
                <a:solidFill>
                  <a:srgbClr val="EA6309"/>
                </a:solidFill>
              </a:rPr>
            </a:br>
            <a:r>
              <a:rPr lang="de-DE" sz="200" b="1" dirty="0">
                <a:solidFill>
                  <a:srgbClr val="EA6309"/>
                </a:solidFill>
              </a:rPr>
              <a:t/>
            </a:r>
            <a:br>
              <a:rPr lang="de-DE" sz="200" b="1" dirty="0">
                <a:solidFill>
                  <a:srgbClr val="EA6309"/>
                </a:solidFill>
              </a:rPr>
            </a:br>
            <a:endParaRPr lang="de-DE" sz="1100" b="1" dirty="0">
              <a:solidFill>
                <a:srgbClr val="FF0000"/>
              </a:solidFill>
            </a:endParaRPr>
          </a:p>
        </p:txBody>
      </p:sp>
      <p:sp>
        <p:nvSpPr>
          <p:cNvPr id="9" name="Inhaltsplatzhalter 1"/>
          <p:cNvSpPr txBox="1">
            <a:spLocks/>
          </p:cNvSpPr>
          <p:nvPr/>
        </p:nvSpPr>
        <p:spPr>
          <a:xfrm>
            <a:off x="179512" y="2042817"/>
            <a:ext cx="8343900" cy="24011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sz="1100" dirty="0"/>
          </a:p>
          <a:p>
            <a:pPr marL="0" indent="0">
              <a:buFont typeface="Arial" panose="020B0604020202020204" pitchFamily="34" charset="0"/>
              <a:buNone/>
            </a:pPr>
            <a:endParaRPr lang="de-DE" sz="1100" dirty="0"/>
          </a:p>
          <a:p>
            <a:pPr marL="180975" indent="-180975">
              <a:buFont typeface="Wingdings" panose="05000000000000000000" pitchFamily="2" charset="2"/>
              <a:buChar char="Ø"/>
            </a:pPr>
            <a:r>
              <a:rPr lang="de-DE" sz="1400" b="1" dirty="0"/>
              <a:t> </a:t>
            </a:r>
            <a:r>
              <a:rPr lang="de-DE" sz="1600" dirty="0"/>
              <a:t>Sanierungsraten erhöhen</a:t>
            </a:r>
          </a:p>
          <a:p>
            <a:pPr marL="180975" indent="-180975">
              <a:buFont typeface="Wingdings" panose="05000000000000000000" pitchFamily="2" charset="2"/>
              <a:buChar char="Ø"/>
            </a:pPr>
            <a:endParaRPr lang="de-DE" sz="1600" dirty="0"/>
          </a:p>
          <a:p>
            <a:pPr marL="180975" indent="-180975">
              <a:buFont typeface="Wingdings" panose="05000000000000000000" pitchFamily="2" charset="2"/>
              <a:buChar char="Ø"/>
            </a:pPr>
            <a:r>
              <a:rPr lang="de-DE" sz="1600" dirty="0"/>
              <a:t> Statt Abriss + neu Bauen &gt; Sanieren</a:t>
            </a:r>
          </a:p>
          <a:p>
            <a:pPr marL="180975" indent="-180975">
              <a:buFont typeface="Wingdings" panose="05000000000000000000" pitchFamily="2" charset="2"/>
              <a:buChar char="Ø"/>
            </a:pPr>
            <a:endParaRPr lang="de-DE" sz="1600" dirty="0"/>
          </a:p>
          <a:p>
            <a:pPr marL="180975" indent="-180975">
              <a:buFont typeface="Wingdings" panose="05000000000000000000" pitchFamily="2" charset="2"/>
              <a:buChar char="Ø"/>
            </a:pPr>
            <a:r>
              <a:rPr lang="de-DE" sz="1600" dirty="0"/>
              <a:t>Energetische Sanierung stärker fördern</a:t>
            </a:r>
          </a:p>
          <a:p>
            <a:pPr marL="180975" indent="-180975">
              <a:buFont typeface="Wingdings" panose="05000000000000000000" pitchFamily="2" charset="2"/>
              <a:buChar char="Ø"/>
            </a:pPr>
            <a:endParaRPr lang="de-DE" sz="1600" dirty="0"/>
          </a:p>
          <a:p>
            <a:pPr marL="180975" indent="-180975">
              <a:buFont typeface="Wingdings" panose="05000000000000000000" pitchFamily="2" charset="2"/>
              <a:buChar char="Ø"/>
            </a:pPr>
            <a:r>
              <a:rPr lang="de-DE" sz="1600" dirty="0"/>
              <a:t>Flächeneffizienz verbessern (Suffizienz!)</a:t>
            </a:r>
          </a:p>
          <a:p>
            <a:pPr>
              <a:buFont typeface="Wingdings" panose="05000000000000000000" pitchFamily="2" charset="2"/>
              <a:buChar char="Ø"/>
            </a:pPr>
            <a:endParaRPr lang="de-DE" sz="1400" b="1" dirty="0"/>
          </a:p>
        </p:txBody>
      </p:sp>
    </p:spTree>
    <p:extLst>
      <p:ext uri="{BB962C8B-B14F-4D97-AF65-F5344CB8AC3E}">
        <p14:creationId xmlns:p14="http://schemas.microsoft.com/office/powerpoint/2010/main" val="19481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ENERGIETAGE">
      <a:dk1>
        <a:srgbClr val="222222"/>
      </a:dk1>
      <a:lt1>
        <a:sysClr val="window" lastClr="FFFFFF"/>
      </a:lt1>
      <a:dk2>
        <a:srgbClr val="B3B3B3"/>
      </a:dk2>
      <a:lt2>
        <a:srgbClr val="F2F2F2"/>
      </a:lt2>
      <a:accent1>
        <a:srgbClr val="EA6309"/>
      </a:accent1>
      <a:accent2>
        <a:srgbClr val="F89856"/>
      </a:accent2>
      <a:accent3>
        <a:srgbClr val="FDDAC3"/>
      </a:accent3>
      <a:accent4>
        <a:srgbClr val="C10136"/>
      </a:accent4>
      <a:accent5>
        <a:srgbClr val="BEBCBC"/>
      </a:accent5>
      <a:accent6>
        <a:srgbClr val="ECECEC"/>
      </a:accent6>
      <a:hlink>
        <a:srgbClr val="1E87F0"/>
      </a:hlink>
      <a:folHlink>
        <a:srgbClr val="094785"/>
      </a:folHlink>
    </a:clrScheme>
    <a:fontScheme name="Energietage">
      <a:majorFont>
        <a:latin typeface="Raleway"/>
        <a:ea typeface=""/>
        <a:cs typeface=""/>
      </a:majorFont>
      <a:minorFont>
        <a:latin typeface="Open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NERGIETAGE">
    <a:dk1>
      <a:srgbClr val="222222"/>
    </a:dk1>
    <a:lt1>
      <a:sysClr val="window" lastClr="FFFFFF"/>
    </a:lt1>
    <a:dk2>
      <a:srgbClr val="B3B3B3"/>
    </a:dk2>
    <a:lt2>
      <a:srgbClr val="F2F2F2"/>
    </a:lt2>
    <a:accent1>
      <a:srgbClr val="EA6309"/>
    </a:accent1>
    <a:accent2>
      <a:srgbClr val="F89856"/>
    </a:accent2>
    <a:accent3>
      <a:srgbClr val="FDDAC3"/>
    </a:accent3>
    <a:accent4>
      <a:srgbClr val="C10136"/>
    </a:accent4>
    <a:accent5>
      <a:srgbClr val="BEBCBC"/>
    </a:accent5>
    <a:accent6>
      <a:srgbClr val="ECECEC"/>
    </a:accent6>
    <a:hlink>
      <a:srgbClr val="1E87F0"/>
    </a:hlink>
    <a:folHlink>
      <a:srgbClr val="094785"/>
    </a:folHlink>
  </a:clrScheme>
</a:themeOverride>
</file>

<file path=docProps/app.xml><?xml version="1.0" encoding="utf-8"?>
<Properties xmlns="http://schemas.openxmlformats.org/officeDocument/2006/extended-properties" xmlns:vt="http://schemas.openxmlformats.org/officeDocument/2006/docPropsVTypes">
  <Template/>
  <TotalTime>0</TotalTime>
  <Words>607</Words>
  <Application>Microsoft Office PowerPoint</Application>
  <PresentationFormat>Bildschirmpräsentation (16:9)</PresentationFormat>
  <Paragraphs>135</Paragraphs>
  <Slides>15</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Open Sans</vt:lpstr>
      <vt:lpstr>Raleway</vt:lpstr>
      <vt:lpstr>Times New Roman</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EUMB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Hansen</dc:creator>
  <cp:lastModifiedBy>Prof. Fisch</cp:lastModifiedBy>
  <cp:revision>101</cp:revision>
  <dcterms:created xsi:type="dcterms:W3CDTF">2015-03-04T14:45:04Z</dcterms:created>
  <dcterms:modified xsi:type="dcterms:W3CDTF">2022-05-03T10:16:53Z</dcterms:modified>
</cp:coreProperties>
</file>