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80" r:id="rId2"/>
  </p:sldMasterIdLst>
  <p:notesMasterIdLst>
    <p:notesMasterId r:id="rId19"/>
  </p:notesMasterIdLst>
  <p:handoutMasterIdLst>
    <p:handoutMasterId r:id="rId20"/>
  </p:handoutMasterIdLst>
  <p:sldIdLst>
    <p:sldId id="841" r:id="rId3"/>
    <p:sldId id="1725" r:id="rId4"/>
    <p:sldId id="911" r:id="rId5"/>
    <p:sldId id="1726" r:id="rId6"/>
    <p:sldId id="1727" r:id="rId7"/>
    <p:sldId id="1724" r:id="rId8"/>
    <p:sldId id="912" r:id="rId9"/>
    <p:sldId id="889" r:id="rId10"/>
    <p:sldId id="1716" r:id="rId11"/>
    <p:sldId id="920" r:id="rId12"/>
    <p:sldId id="1722" r:id="rId13"/>
    <p:sldId id="1718" r:id="rId14"/>
    <p:sldId id="919" r:id="rId15"/>
    <p:sldId id="915" r:id="rId16"/>
    <p:sldId id="921" r:id="rId17"/>
    <p:sldId id="842" r:id="rId18"/>
  </p:sldIdLst>
  <p:sldSz cx="12192000" cy="6858000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D76F887-168A-4414-B2CC-F89FE4C1E339}">
          <p14:sldIdLst>
            <p14:sldId id="841"/>
            <p14:sldId id="1725"/>
            <p14:sldId id="911"/>
            <p14:sldId id="1726"/>
            <p14:sldId id="1727"/>
            <p14:sldId id="1724"/>
            <p14:sldId id="912"/>
            <p14:sldId id="889"/>
            <p14:sldId id="1716"/>
            <p14:sldId id="920"/>
            <p14:sldId id="1722"/>
            <p14:sldId id="1718"/>
            <p14:sldId id="919"/>
            <p14:sldId id="915"/>
            <p14:sldId id="921"/>
            <p14:sldId id="8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orient="horz" pos="581" userDrawn="1">
          <p15:clr>
            <a:srgbClr val="A4A3A4"/>
          </p15:clr>
        </p15:guide>
        <p15:guide id="3" orient="horz" pos="2218" userDrawn="1">
          <p15:clr>
            <a:srgbClr val="A4A3A4"/>
          </p15:clr>
        </p15:guide>
        <p15:guide id="4" orient="horz" pos="2945" userDrawn="1">
          <p15:clr>
            <a:srgbClr val="A4A3A4"/>
          </p15:clr>
        </p15:guide>
        <p15:guide id="5" orient="horz" pos="4234" userDrawn="1">
          <p15:clr>
            <a:srgbClr val="A4A3A4"/>
          </p15:clr>
        </p15:guide>
        <p15:guide id="6" orient="horz" pos="1363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220" userDrawn="1">
          <p15:clr>
            <a:srgbClr val="A4A3A4"/>
          </p15:clr>
        </p15:guide>
        <p15:guide id="9" orient="horz" pos="2010" userDrawn="1">
          <p15:clr>
            <a:srgbClr val="A4A3A4"/>
          </p15:clr>
        </p15:guide>
        <p15:guide id="10" orient="horz" pos="2746" userDrawn="1">
          <p15:clr>
            <a:srgbClr val="A4A3A4"/>
          </p15:clr>
        </p15:guide>
        <p15:guide id="11" pos="3839" userDrawn="1">
          <p15:clr>
            <a:srgbClr val="A4A3A4"/>
          </p15:clr>
        </p15:guide>
        <p15:guide id="12" pos="279" userDrawn="1">
          <p15:clr>
            <a:srgbClr val="A4A3A4"/>
          </p15:clr>
        </p15:guide>
        <p15:guide id="13" pos="7401" userDrawn="1">
          <p15:clr>
            <a:srgbClr val="A4A3A4"/>
          </p15:clr>
        </p15:guide>
        <p15:guide id="14" pos="4959" userDrawn="1">
          <p15:clr>
            <a:srgbClr val="A4A3A4"/>
          </p15:clr>
        </p15:guide>
        <p15:guide id="15" pos="6153" userDrawn="1">
          <p15:clr>
            <a:srgbClr val="A4A3A4"/>
          </p15:clr>
        </p15:guide>
        <p15:guide id="16" pos="2784" userDrawn="1">
          <p15:clr>
            <a:srgbClr val="A4A3A4"/>
          </p15:clr>
        </p15:guide>
        <p15:guide id="17" pos="798" userDrawn="1">
          <p15:clr>
            <a:srgbClr val="A4A3A4"/>
          </p15:clr>
        </p15:guide>
        <p15:guide id="18" pos="6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ie Frueh" initials="L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4343"/>
    <a:srgbClr val="FFED00"/>
    <a:srgbClr val="838181"/>
    <a:srgbClr val="4F81BD"/>
    <a:srgbClr val="51875D"/>
    <a:srgbClr val="D6D5D0"/>
    <a:srgbClr val="50865C"/>
    <a:srgbClr val="05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 autoAdjust="0"/>
    <p:restoredTop sz="92024" autoAdjust="0"/>
  </p:normalViewPr>
  <p:slideViewPr>
    <p:cSldViewPr snapToGrid="0">
      <p:cViewPr varScale="1">
        <p:scale>
          <a:sx n="70" d="100"/>
          <a:sy n="70" d="100"/>
        </p:scale>
        <p:origin x="210" y="38"/>
      </p:cViewPr>
      <p:guideLst>
        <p:guide orient="horz" pos="391"/>
        <p:guide orient="horz" pos="581"/>
        <p:guide orient="horz" pos="2218"/>
        <p:guide orient="horz" pos="2945"/>
        <p:guide orient="horz" pos="4234"/>
        <p:guide orient="horz" pos="1363"/>
        <p:guide orient="horz" pos="709"/>
        <p:guide orient="horz" pos="220"/>
        <p:guide orient="horz" pos="2010"/>
        <p:guide orient="horz" pos="2746"/>
        <p:guide pos="3839"/>
        <p:guide pos="279"/>
        <p:guide pos="7401"/>
        <p:guide pos="4959"/>
        <p:guide pos="6153"/>
        <p:guide pos="2784"/>
        <p:guide pos="798"/>
        <p:guide pos="6839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888"/>
    </p:cViewPr>
  </p:sorterViewPr>
  <p:notesViewPr>
    <p:cSldViewPr snapToGrid="0" showGuides="1">
      <p:cViewPr varScale="1">
        <p:scale>
          <a:sx n="82" d="100"/>
          <a:sy n="82" d="100"/>
        </p:scale>
        <p:origin x="-3918" y="-90"/>
      </p:cViewPr>
      <p:guideLst>
        <p:guide orient="horz" pos="3224"/>
        <p:guide pos="223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17352188448291"/>
          <c:y val="9.6355944333120475E-2"/>
          <c:w val="0.41837001518476136"/>
          <c:h val="0.6314105381140554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FFED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99-4623-A870-A79A1E619F52}"/>
              </c:ext>
            </c:extLst>
          </c:dPt>
          <c:dPt>
            <c:idx val="1"/>
            <c:bubble3D val="0"/>
            <c:spPr>
              <a:solidFill>
                <a:srgbClr val="E4E1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99-4623-A870-A79A1E619F52}"/>
              </c:ext>
            </c:extLst>
          </c:dPt>
          <c:dLbls>
            <c:dLbl>
              <c:idx val="0"/>
              <c:layout>
                <c:manualLayout>
                  <c:x val="-0.19236186193845545"/>
                  <c:y val="-6.33317185240642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99-4623-A870-A79A1E619F52}"/>
                </c:ext>
              </c:extLst>
            </c:dLbl>
            <c:dLbl>
              <c:idx val="1"/>
              <c:layout>
                <c:manualLayout>
                  <c:x val="0.16921797758121485"/>
                  <c:y val="3.42407341819077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99-4623-A870-A79A1E619F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76767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Förderung</c:v>
                </c:pt>
                <c:pt idx="1">
                  <c:v>Eigenmittel</c:v>
                </c:pt>
              </c:strCache>
            </c:strRef>
          </c:cat>
          <c:val>
            <c:numRef>
              <c:f>Tabelle1!$B$2:$B$3</c:f>
              <c:numCache>
                <c:formatCode>#,##0</c:formatCode>
                <c:ptCount val="2"/>
                <c:pt idx="0">
                  <c:v>13227</c:v>
                </c:pt>
                <c:pt idx="1">
                  <c:v>9614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9-4623-A870-A79A1E619F5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42948305615092E-2"/>
          <c:y val="0.74642494072915977"/>
          <c:w val="0.88179554907476643"/>
          <c:h val="0.16936550840801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475" cy="511174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413" y="2"/>
            <a:ext cx="3077474" cy="511174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62DC1E05-B185-4160-9A99-9B41B28B6E2D}" type="datetimeFigureOut">
              <a:rPr lang="de-DE" smtClean="0"/>
              <a:pPr/>
              <a:t>02.05.2022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852"/>
            <a:ext cx="3077475" cy="511174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413" y="9721852"/>
            <a:ext cx="3077474" cy="511174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E9186A52-4BC4-47E7-AD9D-FA1BCE5D09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7951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t" anchorCtr="0" compatLnSpc="1">
            <a:prstTxWarp prst="textNoShape">
              <a:avLst/>
            </a:prstTxWarp>
          </a:bodyPr>
          <a:lstStyle>
            <a:lvl1pPr defTabSz="990354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9" y="2"/>
            <a:ext cx="3077951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t" anchorCtr="0" compatLnSpc="1">
            <a:prstTxWarp prst="textNoShape">
              <a:avLst/>
            </a:prstTxWarp>
          </a:bodyPr>
          <a:lstStyle>
            <a:lvl1pPr algn="r" defTabSz="990354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2" y="4860926"/>
            <a:ext cx="568261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3"/>
            <a:ext cx="3077951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b" anchorCtr="0" compatLnSpc="1">
            <a:prstTxWarp prst="textNoShape">
              <a:avLst/>
            </a:prstTxWarp>
          </a:bodyPr>
          <a:lstStyle>
            <a:lvl1pPr defTabSz="990354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9" y="9721853"/>
            <a:ext cx="3077951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b" anchorCtr="0" compatLnSpc="1">
            <a:prstTxWarp prst="textNoShape">
              <a:avLst/>
            </a:prstTxWarp>
          </a:bodyPr>
          <a:lstStyle>
            <a:lvl1pPr algn="r" defTabSz="990354">
              <a:defRPr sz="13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6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8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A6088-1FF0-4E53-845C-EFEDD1C948F8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9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8379" y="1196752"/>
            <a:ext cx="11609906" cy="136815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28531" y="2852181"/>
            <a:ext cx="11609754" cy="793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46" indent="0">
              <a:buNone/>
              <a:defRPr lang="de-DE" sz="1800" b="0" u="none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>
              <a:defRPr/>
            </a:pPr>
            <a:endParaRPr lang="de-DE" sz="1800" b="0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933063"/>
            <a:ext cx="12192000" cy="211455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54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8379" y="1196752"/>
            <a:ext cx="11609906" cy="136815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28531" y="2852181"/>
            <a:ext cx="11609754" cy="793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>
              <a:defRPr lang="de-DE" sz="1800" b="0" u="none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46" indent="0">
              <a:buNone/>
              <a:defRPr lang="de-DE" sz="1800" b="0" u="none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>
              <a:defRPr/>
            </a:pPr>
            <a:endParaRPr lang="de-DE" sz="1800" b="0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933063"/>
            <a:ext cx="12192000" cy="211455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69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41547" y="976289"/>
            <a:ext cx="8771381" cy="81256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Inhaltsverzeichnis</a:t>
            </a:r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430567" y="1788853"/>
            <a:ext cx="8682361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341547" y="1895382"/>
            <a:ext cx="8771381" cy="4452151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5pPr>
            <a:lvl6pPr marL="457212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6pPr>
            <a:lvl7pPr marL="914423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7pPr>
            <a:lvl8pPr marL="1371634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8pPr>
            <a:lvl9pPr marL="1828846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337720" y="6570000"/>
            <a:ext cx="7700291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Es-West  .  Machbarkeitsstudie H</a:t>
            </a:r>
            <a:r>
              <a:rPr lang="de-DE" i="1" baseline="-25000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2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Leitung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Pliensauvorstadt</a:t>
            </a:r>
            <a:endParaRPr lang="de-DE" dirty="0"/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22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6"/>
          <p:cNvSpPr>
            <a:spLocks noGrp="1"/>
          </p:cNvSpPr>
          <p:nvPr>
            <p:ph type="title"/>
          </p:nvPr>
        </p:nvSpPr>
        <p:spPr>
          <a:xfrm>
            <a:off x="341547" y="976289"/>
            <a:ext cx="8771381" cy="81256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endParaRPr lang="de-DE" dirty="0"/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/>
          </p:nvPr>
        </p:nvSpPr>
        <p:spPr>
          <a:xfrm>
            <a:off x="341547" y="1895382"/>
            <a:ext cx="8771381" cy="4452151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8520C36-FAC7-433A-A305-A30397BAD4E5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7700291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Es-West  .  Machbarkeitsstudie H</a:t>
            </a:r>
            <a:r>
              <a:rPr lang="de-DE" i="1" baseline="-25000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2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Leitung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Pliensauvorstadt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93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lnes Inhalts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48083" y="1111170"/>
            <a:ext cx="11319932" cy="534201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97C7EE4-E301-458F-A425-BBBA9FDEBA28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7700291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Es-West  .  Machbarkeitsstudie H</a:t>
            </a:r>
            <a:r>
              <a:rPr lang="de-DE" i="1" baseline="-25000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2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Leitung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Pliensauvorstadt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33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s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6"/>
          <p:cNvSpPr>
            <a:spLocks noGrp="1"/>
          </p:cNvSpPr>
          <p:nvPr>
            <p:ph sz="quarter" idx="18"/>
          </p:nvPr>
        </p:nvSpPr>
        <p:spPr>
          <a:xfrm>
            <a:off x="354050" y="1039162"/>
            <a:ext cx="11048500" cy="170847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21"/>
          </p:nvPr>
        </p:nvSpPr>
        <p:spPr>
          <a:xfrm>
            <a:off x="354050" y="2841751"/>
            <a:ext cx="11048500" cy="170847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22"/>
          </p:nvPr>
        </p:nvSpPr>
        <p:spPr>
          <a:xfrm>
            <a:off x="354050" y="4640322"/>
            <a:ext cx="11048500" cy="170847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3D6B875E-5682-4DED-9EB3-9182D70B1D4C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7700291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Es-West  .  Machbarkeitsstudie H</a:t>
            </a:r>
            <a:r>
              <a:rPr lang="de-DE" i="1" baseline="-25000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2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Leitung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Pliensauvorstadt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56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sfelder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sz="quarter" idx="17"/>
          </p:nvPr>
        </p:nvSpPr>
        <p:spPr>
          <a:xfrm>
            <a:off x="351298" y="1412776"/>
            <a:ext cx="5583390" cy="5040412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184625" y="1012666"/>
            <a:ext cx="5583390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Titel der rechten Spalte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51298" y="1012666"/>
            <a:ext cx="5559292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Titel der linken Spalte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2"/>
          </p:nvPr>
        </p:nvSpPr>
        <p:spPr>
          <a:xfrm>
            <a:off x="6184625" y="1412776"/>
            <a:ext cx="5583390" cy="5040412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C5663DA-A201-4711-8675-04C9CCF4EE50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7700291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Es-West  .  Machbarkeitsstudie H</a:t>
            </a:r>
            <a:r>
              <a:rPr lang="de-DE" i="1" baseline="-25000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2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Leitung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Pliensauvorstadt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44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112" y="1628800"/>
            <a:ext cx="10983026" cy="72008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7DD685BA-D46C-AB41-826C-7DB62C342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112" y="2578864"/>
            <a:ext cx="3655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 Innovationszentrum (SIZ) energieplus</a:t>
            </a:r>
            <a:b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Leitung: 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Univ.-Prof. Dr.-Ing. M. Norbert Fisch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Christian Kley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Boris Mahler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Stefan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Plesser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Dipl.-Kfm. David Sauss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Dipl.-Ing. Thomas Wilken</a:t>
            </a: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Hauptsitz: 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Braunschweig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Mühlenpfordtstraße 23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38106 Braunschweig</a:t>
            </a: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41338">
              <a:tabLst>
                <a:tab pos="628650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Telefon:	+49 531 / 391 3594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Telefax: 	+49 531 / 391 8125</a:t>
            </a:r>
          </a:p>
          <a:p>
            <a:pPr defTabSz="628650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E-Mail:	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info@siz-energieplus.de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Internet: 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de-DE" sz="12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siz-energieplus.de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02890F96-6483-CA4C-B618-EEE5C71584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03335" y="4471690"/>
            <a:ext cx="4464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1338">
              <a:defRPr/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 Zentrale</a:t>
            </a:r>
          </a:p>
          <a:p>
            <a:pPr defTabSz="541338">
              <a:defRPr/>
            </a:pP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Innovation gGmbH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Adornostraße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8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70599 Stuttgart</a:t>
            </a:r>
          </a:p>
          <a:p>
            <a:pPr defTabSz="541338">
              <a:tabLst>
                <a:tab pos="628650" algn="l"/>
              </a:tabLst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41338">
              <a:tabLst>
                <a:tab pos="628650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Registergericht:		Stuttgart HRB 720289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Geschäftsführung:</a:t>
            </a:r>
            <a:r>
              <a:rPr lang="de-DE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	Dipl.-Ing. (FH) Uwe Haug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84200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USt.-Ident.-Nr.: 	           DE190606404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346325-DC47-2446-B0B6-3908C300C7E1}"/>
              </a:ext>
            </a:extLst>
          </p:cNvPr>
          <p:cNvSpPr txBox="1"/>
          <p:nvPr userDrawn="1"/>
        </p:nvSpPr>
        <p:spPr>
          <a:xfrm>
            <a:off x="6403335" y="2578864"/>
            <a:ext cx="2982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1338">
              <a:defRPr/>
            </a:pPr>
            <a:r>
              <a:rPr lang="de-DE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Bankverbindung</a:t>
            </a:r>
            <a:endParaRPr lang="de-DE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Arial" charset="0"/>
            </a:endParaRPr>
          </a:p>
          <a:p>
            <a:pPr defTabSz="541338">
              <a:defRPr/>
            </a:pP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IBAN:	DE17 6007 0070 0112 5814 00</a:t>
            </a:r>
            <a:b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</a:b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BIC:</a:t>
            </a:r>
            <a:r>
              <a:rPr lang="de-DE" sz="12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 	</a:t>
            </a: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DEUTDESSXXX</a:t>
            </a:r>
          </a:p>
        </p:txBody>
      </p:sp>
    </p:spTree>
    <p:extLst>
      <p:ext uri="{BB962C8B-B14F-4D97-AF65-F5344CB8AC3E}">
        <p14:creationId xmlns:p14="http://schemas.microsoft.com/office/powerpoint/2010/main" val="174331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112" y="1628800"/>
            <a:ext cx="10983026" cy="72008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16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41547" y="976289"/>
            <a:ext cx="8771381" cy="81256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Inhaltsverzeichnis</a:t>
            </a:r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430567" y="1788853"/>
            <a:ext cx="8682361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341547" y="1895382"/>
            <a:ext cx="8771381" cy="4452151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5pPr>
            <a:lvl6pPr marL="457212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6pPr>
            <a:lvl7pPr marL="914423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7pPr>
            <a:lvl8pPr marL="1371634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8pPr>
            <a:lvl9pPr marL="1828846" algn="ctr" rtl="0" fontAlgn="base"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337720" y="6570000"/>
            <a:ext cx="9781640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f-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cell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Stuttgart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.  15.09.2021</a:t>
            </a:r>
            <a:endParaRPr lang="de-DE" i="1" dirty="0">
              <a:solidFill>
                <a:schemeClr val="bg1">
                  <a:lumMod val="50000"/>
                </a:schemeClr>
              </a:solidFill>
              <a:ea typeface="Arial Unicode MS" panose="020B0604020202020204" pitchFamily="34" charset="-128"/>
            </a:endParaRPr>
          </a:p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</a:t>
            </a:r>
            <a:endParaRPr lang="de-DE" dirty="0"/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56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6"/>
          <p:cNvSpPr>
            <a:spLocks noGrp="1"/>
          </p:cNvSpPr>
          <p:nvPr>
            <p:ph type="title"/>
          </p:nvPr>
        </p:nvSpPr>
        <p:spPr>
          <a:xfrm>
            <a:off x="341547" y="976289"/>
            <a:ext cx="8771381" cy="81256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endParaRPr lang="de-DE" dirty="0"/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/>
          </p:nvPr>
        </p:nvSpPr>
        <p:spPr>
          <a:xfrm>
            <a:off x="341547" y="1895382"/>
            <a:ext cx="8771381" cy="4452151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BA5796-B54B-4897-98C4-5A9535258965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9781640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f-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cell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Stuttgart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.  15.09.2021</a:t>
            </a:r>
            <a:endParaRPr lang="de-DE" i="1" dirty="0">
              <a:solidFill>
                <a:schemeClr val="bg1">
                  <a:lumMod val="50000"/>
                </a:schemeClr>
              </a:solidFill>
              <a:ea typeface="Arial Unicode MS" panose="020B0604020202020204" pitchFamily="34" charset="-128"/>
            </a:endParaRPr>
          </a:p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62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lnes Inhalts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48083" y="1111170"/>
            <a:ext cx="11319932" cy="534201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039F390-7AF5-4C6A-9D6B-6BF617E97F43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9781640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f-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cell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Stuttgart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.  15.09.2021</a:t>
            </a:r>
            <a:endParaRPr lang="de-DE" i="1" dirty="0">
              <a:solidFill>
                <a:schemeClr val="bg1">
                  <a:lumMod val="50000"/>
                </a:schemeClr>
              </a:solidFill>
              <a:ea typeface="Arial Unicode MS" panose="020B0604020202020204" pitchFamily="34" charset="-128"/>
            </a:endParaRPr>
          </a:p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29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s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6"/>
          <p:cNvSpPr>
            <a:spLocks noGrp="1"/>
          </p:cNvSpPr>
          <p:nvPr>
            <p:ph sz="quarter" idx="18"/>
          </p:nvPr>
        </p:nvSpPr>
        <p:spPr>
          <a:xfrm>
            <a:off x="354050" y="1039162"/>
            <a:ext cx="11048500" cy="170847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21"/>
          </p:nvPr>
        </p:nvSpPr>
        <p:spPr>
          <a:xfrm>
            <a:off x="354050" y="2841751"/>
            <a:ext cx="11048500" cy="170847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22"/>
          </p:nvPr>
        </p:nvSpPr>
        <p:spPr>
          <a:xfrm>
            <a:off x="354050" y="4640322"/>
            <a:ext cx="11048500" cy="1708477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7253DD1-4AFB-499A-96F0-CB54CED1F2E8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9781640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f-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cell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Stuttgart 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.  15.09.2021</a:t>
            </a:r>
            <a:endParaRPr lang="de-DE" i="1" dirty="0">
              <a:solidFill>
                <a:schemeClr val="bg1">
                  <a:lumMod val="50000"/>
                </a:schemeClr>
              </a:solidFill>
              <a:ea typeface="Arial Unicode MS" panose="020B0604020202020204" pitchFamily="34" charset="-128"/>
            </a:endParaRPr>
          </a:p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79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sfelder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sz="quarter" idx="17"/>
          </p:nvPr>
        </p:nvSpPr>
        <p:spPr>
          <a:xfrm>
            <a:off x="351298" y="1412776"/>
            <a:ext cx="5583390" cy="5040412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184625" y="1012666"/>
            <a:ext cx="5583390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Titel der rechten Spalte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51298" y="1012666"/>
            <a:ext cx="5559292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Titel der linken Spalte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22"/>
          </p:nvPr>
        </p:nvSpPr>
        <p:spPr>
          <a:xfrm>
            <a:off x="6184625" y="1412776"/>
            <a:ext cx="5583390" cy="5040412"/>
          </a:xfrm>
          <a:prstGeom prst="rect">
            <a:avLst/>
          </a:prstGeom>
        </p:spPr>
        <p:txBody>
          <a:bodyPr/>
          <a:lstStyle>
            <a:lvl1pPr marL="268295" indent="-268295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7079" indent="-285757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6960" indent="-228606"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2570" indent="-228606"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17704" indent="-228606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Foliennummernplatzhalter 4"/>
          <p:cNvSpPr txBox="1">
            <a:spLocks/>
          </p:cNvSpPr>
          <p:nvPr userDrawn="1"/>
        </p:nvSpPr>
        <p:spPr>
          <a:xfrm>
            <a:off x="10686088" y="6580800"/>
            <a:ext cx="1147946" cy="23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7021877-68E2-4E46-B8FF-898E21A369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21D341E5-3FE9-49C4-80DE-62D92E0C7A12}"/>
              </a:ext>
            </a:extLst>
          </p:cNvPr>
          <p:cNvSpPr txBox="1">
            <a:spLocks/>
          </p:cNvSpPr>
          <p:nvPr userDrawn="1"/>
        </p:nvSpPr>
        <p:spPr>
          <a:xfrm>
            <a:off x="337720" y="6570000"/>
            <a:ext cx="11259024" cy="23398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©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siz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 .  www.siz-energieplus.de  .  </a:t>
            </a:r>
          </a:p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  <a:ea typeface="Arial Unicode MS" panose="020B0604020202020204" pitchFamily="34" charset="-128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96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112" y="1628800"/>
            <a:ext cx="10983026" cy="72008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7DD685BA-D46C-AB41-826C-7DB62C342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112" y="2578864"/>
            <a:ext cx="3655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 Innovationszentrum (SIZ) energieplus</a:t>
            </a:r>
            <a:b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Leitung: 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Univ.-Prof. Dr.-Ing. M. Norbert Fisch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Christian Kley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Boris Mahler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Stefan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Plesser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Dipl.-Kfm. David Sauss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Dipl.-Ing. Thomas Wilken</a:t>
            </a: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Hauptsitz: 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Braunschweig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Mühlenpfordtstraße 23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38106 Braunschweig</a:t>
            </a: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41338">
              <a:tabLst>
                <a:tab pos="628650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Telefon:	+49 531 / 391 3594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Telefax: 	+49 531 / 391 8125</a:t>
            </a:r>
          </a:p>
          <a:p>
            <a:pPr defTabSz="628650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E-Mail:	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info@siz-energieplus.de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Internet: 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de-DE" sz="12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siz-energieplus.de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02890F96-6483-CA4C-B618-EEE5C71584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03335" y="4471690"/>
            <a:ext cx="4464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1338">
              <a:defRPr/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 Zentrale</a:t>
            </a:r>
          </a:p>
          <a:p>
            <a:pPr defTabSz="541338">
              <a:defRPr/>
            </a:pP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Innovation gGmbH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Adornostraße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8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70599 Stuttgart</a:t>
            </a:r>
          </a:p>
          <a:p>
            <a:pPr defTabSz="541338">
              <a:tabLst>
                <a:tab pos="628650" algn="l"/>
              </a:tabLst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41338">
              <a:tabLst>
                <a:tab pos="628650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Registergericht:		Stuttgart HRB 720289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Geschäftsführung:</a:t>
            </a:r>
            <a:r>
              <a:rPr lang="de-DE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	Dipl.-Ing. (FH) Uwe Haug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84200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USt.-Ident.-Nr.: 	           DE190606404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346325-DC47-2446-B0B6-3908C300C7E1}"/>
              </a:ext>
            </a:extLst>
          </p:cNvPr>
          <p:cNvSpPr txBox="1"/>
          <p:nvPr userDrawn="1"/>
        </p:nvSpPr>
        <p:spPr>
          <a:xfrm>
            <a:off x="6403335" y="2578864"/>
            <a:ext cx="2982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1338">
              <a:defRPr/>
            </a:pPr>
            <a:r>
              <a:rPr lang="de-DE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Bankverbindung</a:t>
            </a:r>
            <a:endParaRPr lang="de-DE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Arial" charset="0"/>
            </a:endParaRPr>
          </a:p>
          <a:p>
            <a:pPr defTabSz="541338">
              <a:defRPr/>
            </a:pP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IBAN:	DE17 6007 0070 0112 5814 00</a:t>
            </a:r>
            <a:b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</a:b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BIC:</a:t>
            </a:r>
            <a:r>
              <a:rPr lang="de-DE" sz="12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 	</a:t>
            </a: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DEUTDESSXXX</a:t>
            </a:r>
          </a:p>
        </p:txBody>
      </p:sp>
    </p:spTree>
    <p:extLst>
      <p:ext uri="{BB962C8B-B14F-4D97-AF65-F5344CB8AC3E}">
        <p14:creationId xmlns:p14="http://schemas.microsoft.com/office/powerpoint/2010/main" val="363130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112" y="1628800"/>
            <a:ext cx="10983026" cy="72008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7DD685BA-D46C-AB41-826C-7DB62C342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112" y="2578864"/>
            <a:ext cx="3655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 Innovationszentrum (SIZ) energieplus</a:t>
            </a:r>
            <a:b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Leitung: 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Univ.-Prof. Dr.-Ing. M. Norbert Fisch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Christian Kley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Boris Mahler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Dr.-Ing. Stefan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Plesser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Dipl.-Kfm. David Sauss</a:t>
            </a: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Dipl.-Ing. Thomas Wilken</a:t>
            </a: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Büro: 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Stuttgart</a:t>
            </a:r>
            <a:r>
              <a:rPr lang="de-DE" sz="12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Gropiusplatz 10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70563 Stuttgart</a:t>
            </a: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41338">
              <a:tabLst>
                <a:tab pos="628650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Telefon:	+49 711 / 99007 5</a:t>
            </a:r>
          </a:p>
          <a:p>
            <a:pPr defTabSz="541338">
              <a:tabLst>
                <a:tab pos="628650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Telefax: 	+49 711 / 99007 99</a:t>
            </a:r>
          </a:p>
          <a:p>
            <a:pPr defTabSz="628650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E-Mail:	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info@siz-energieplus.de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Internet: 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de-DE" sz="12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siz-energieplus.de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02890F96-6483-CA4C-B618-EEE5C71584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03335" y="4471690"/>
            <a:ext cx="4464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1338">
              <a:defRPr/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 Zentrale</a:t>
            </a:r>
          </a:p>
          <a:p>
            <a:pPr defTabSz="541338">
              <a:defRPr/>
            </a:pP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Steinbeis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Innovation gGmbH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Adornostraße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8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70599 Stuttgart</a:t>
            </a:r>
          </a:p>
          <a:p>
            <a:pPr defTabSz="541338">
              <a:tabLst>
                <a:tab pos="628650" algn="l"/>
              </a:tabLst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41338">
              <a:tabLst>
                <a:tab pos="628650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Registergericht:		Stuttgart HRB 720289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Geschäftsführung:</a:t>
            </a:r>
            <a:r>
              <a:rPr lang="de-DE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	Dipl.-Ing. (FH) Uwe Haug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defTabSz="584200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USt.-Ident.-Nr.: 	           DE190606404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346325-DC47-2446-B0B6-3908C300C7E1}"/>
              </a:ext>
            </a:extLst>
          </p:cNvPr>
          <p:cNvSpPr txBox="1"/>
          <p:nvPr userDrawn="1"/>
        </p:nvSpPr>
        <p:spPr>
          <a:xfrm>
            <a:off x="6403335" y="2578864"/>
            <a:ext cx="2982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1338">
              <a:defRPr/>
            </a:pPr>
            <a:r>
              <a:rPr lang="de-DE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Bankverbindung</a:t>
            </a:r>
            <a:endParaRPr lang="de-DE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n-ea"/>
              <a:cs typeface="Arial" charset="0"/>
            </a:endParaRPr>
          </a:p>
          <a:p>
            <a:pPr defTabSz="541338">
              <a:defRPr/>
            </a:pP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IBAN:	DE17 6007 0070 0112 5814 00</a:t>
            </a:r>
            <a:b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</a:b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BIC:</a:t>
            </a:r>
            <a:r>
              <a:rPr lang="de-DE" sz="12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 	</a:t>
            </a:r>
            <a:r>
              <a:rPr lang="de-DE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Arial" charset="0"/>
              </a:rPr>
              <a:t>DEUTDESSXXX</a:t>
            </a:r>
          </a:p>
        </p:txBody>
      </p:sp>
    </p:spTree>
    <p:extLst>
      <p:ext uri="{BB962C8B-B14F-4D97-AF65-F5344CB8AC3E}">
        <p14:creationId xmlns:p14="http://schemas.microsoft.com/office/powerpoint/2010/main" val="301386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6558643"/>
            <a:ext cx="12192000" cy="299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-11974"/>
            <a:ext cx="12192000" cy="933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A4FD480-BE5A-B741-A802-0BCD5C8163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32" y="210721"/>
            <a:ext cx="2675588" cy="531907"/>
          </a:xfrm>
          <a:prstGeom prst="rect">
            <a:avLst/>
          </a:prstGeom>
          <a:ln>
            <a:solidFill>
              <a:srgbClr val="F2F2F2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9" r:id="rId2"/>
    <p:sldLayoutId id="2147483678" r:id="rId3"/>
    <p:sldLayoutId id="2147483672" r:id="rId4"/>
    <p:sldLayoutId id="2147483675" r:id="rId5"/>
    <p:sldLayoutId id="2147483673" r:id="rId6"/>
    <p:sldLayoutId id="2147483676" r:id="rId7"/>
    <p:sldLayoutId id="2147483677" r:id="rId8"/>
    <p:sldLayoutId id="2147483690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6558643"/>
            <a:ext cx="12192000" cy="299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-11974"/>
            <a:ext cx="12192000" cy="933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A4FD480-BE5A-B741-A802-0BCD5C81637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32" y="210721"/>
            <a:ext cx="2675588" cy="531907"/>
          </a:xfrm>
          <a:prstGeom prst="rect">
            <a:avLst/>
          </a:prstGeom>
          <a:ln>
            <a:solidFill>
              <a:srgbClr val="F2F2F2"/>
            </a:solidFill>
          </a:ln>
        </p:spPr>
      </p:pic>
    </p:spTree>
    <p:extLst>
      <p:ext uri="{BB962C8B-B14F-4D97-AF65-F5344CB8AC3E}">
        <p14:creationId xmlns:p14="http://schemas.microsoft.com/office/powerpoint/2010/main" val="138295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5pPr>
      <a:lvl6pPr marL="457212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ue-weststadt.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7.gif"/><Relationship Id="rId7" Type="http://schemas.openxmlformats.org/officeDocument/2006/relationships/image" Target="../media/image63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gif"/><Relationship Id="rId5" Type="http://schemas.openxmlformats.org/officeDocument/2006/relationships/image" Target="../media/image62.gif"/><Relationship Id="rId4" Type="http://schemas.openxmlformats.org/officeDocument/2006/relationships/image" Target="../media/image68.gif"/><Relationship Id="rId9" Type="http://schemas.openxmlformats.org/officeDocument/2006/relationships/image" Target="../media/image7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ue-weststadt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3.emf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13" Type="http://schemas.openxmlformats.org/officeDocument/2006/relationships/image" Target="../media/image63.gif"/><Relationship Id="rId3" Type="http://schemas.openxmlformats.org/officeDocument/2006/relationships/image" Target="../media/image53.gif"/><Relationship Id="rId7" Type="http://schemas.openxmlformats.org/officeDocument/2006/relationships/image" Target="../media/image57.gif"/><Relationship Id="rId12" Type="http://schemas.openxmlformats.org/officeDocument/2006/relationships/image" Target="../media/image62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gif"/><Relationship Id="rId11" Type="http://schemas.openxmlformats.org/officeDocument/2006/relationships/image" Target="../media/image61.gif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gif"/><Relationship Id="rId9" Type="http://schemas.openxmlformats.org/officeDocument/2006/relationships/image" Target="../media/image59.gif"/><Relationship Id="rId14" Type="http://schemas.openxmlformats.org/officeDocument/2006/relationships/image" Target="../media/image6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10417" y="1934227"/>
            <a:ext cx="11609754" cy="1171180"/>
          </a:xfrm>
        </p:spPr>
        <p:txBody>
          <a:bodyPr/>
          <a:lstStyle/>
          <a:p>
            <a:pPr>
              <a:tabLst>
                <a:tab pos="1436688" algn="l"/>
              </a:tabLst>
            </a:pPr>
            <a:r>
              <a:rPr lang="de-DE" sz="1600" dirty="0" smtClean="0"/>
              <a:t> </a:t>
            </a:r>
            <a:endParaRPr lang="de-DE" sz="1600" dirty="0"/>
          </a:p>
          <a:p>
            <a:pPr>
              <a:tabLst>
                <a:tab pos="1436688" algn="l"/>
              </a:tabLst>
            </a:pPr>
            <a:r>
              <a:rPr lang="de-DE" sz="1600" dirty="0" smtClean="0"/>
              <a:t>Univ</a:t>
            </a:r>
            <a:r>
              <a:rPr lang="de-DE" sz="1600" dirty="0"/>
              <a:t>.-Prof. Dr.-Ing. Manfred Norbert Fisch</a:t>
            </a:r>
          </a:p>
          <a:p>
            <a:pPr>
              <a:tabLst>
                <a:tab pos="1436688" algn="l"/>
              </a:tabLst>
            </a:pPr>
            <a:endParaRPr lang="de-DE" sz="1600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73483C34-3279-364D-8365-5B0CCAEC25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33063"/>
            <a:ext cx="12192000" cy="2114551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AED686-76E1-4882-9956-B64DC75BEA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9" t="17872" r="38639" b="27010"/>
          <a:stretch/>
        </p:blipFill>
        <p:spPr>
          <a:xfrm>
            <a:off x="7653111" y="2230306"/>
            <a:ext cx="1055902" cy="140667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8379" y="1358224"/>
            <a:ext cx="11609906" cy="1368152"/>
          </a:xfrm>
        </p:spPr>
        <p:txBody>
          <a:bodyPr anchor="t" anchorCtr="0"/>
          <a:lstStyle/>
          <a:p>
            <a:r>
              <a:rPr lang="de-DE" i="1" dirty="0" smtClean="0"/>
              <a:t>Neue </a:t>
            </a:r>
            <a:r>
              <a:rPr lang="de-DE" i="1" dirty="0"/>
              <a:t>Weststadt Esslingen - Klimaneutrales Stadtquartier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291768-BB9C-45A8-A0B1-FBC3871749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19" y="2362027"/>
            <a:ext cx="2669751" cy="138663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54A236D-B2B8-4BE5-841B-9D222A9046C7}"/>
              </a:ext>
            </a:extLst>
          </p:cNvPr>
          <p:cNvSpPr txBox="1"/>
          <p:nvPr/>
        </p:nvSpPr>
        <p:spPr>
          <a:xfrm>
            <a:off x="6561812" y="6053972"/>
            <a:ext cx="5630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latin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https://neue-weststadt.de/</a:t>
            </a:r>
            <a:r>
              <a:rPr lang="de-DE" sz="3600" b="1" dirty="0"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30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Klimaquartier – Neue Weststadt Esslingen</a:t>
            </a:r>
            <a:br>
              <a:rPr lang="de-DE" dirty="0"/>
            </a:br>
            <a:r>
              <a:rPr lang="de-DE" b="0" dirty="0"/>
              <a:t>H</a:t>
            </a:r>
            <a:r>
              <a:rPr lang="de-DE" b="0" baseline="-25000" dirty="0"/>
              <a:t>2</a:t>
            </a:r>
            <a:r>
              <a:rPr lang="de-DE" b="0" dirty="0"/>
              <a:t>-Verwertung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75CD8A-53DB-4FF9-BE10-71CAAA7B887E}"/>
              </a:ext>
            </a:extLst>
          </p:cNvPr>
          <p:cNvSpPr txBox="1"/>
          <p:nvPr/>
        </p:nvSpPr>
        <p:spPr>
          <a:xfrm>
            <a:off x="8776285" y="1744251"/>
            <a:ext cx="3553234" cy="380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95" indent="-268295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Gasnetzeinspeisung             (bereits realisiert)            (kurzfristig)</a:t>
            </a:r>
          </a:p>
          <a:p>
            <a:pPr marL="268295" indent="-268295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68295" indent="-268295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Pliensauvorstadt</a:t>
            </a: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                       </a:t>
            </a:r>
            <a:r>
              <a:rPr 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Cellcentric</a:t>
            </a: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+ </a:t>
            </a:r>
            <a:r>
              <a:rPr 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Trailerbefüllung</a:t>
            </a: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(optional mittelfristig)</a:t>
            </a:r>
          </a:p>
          <a:p>
            <a:pPr marL="268295" indent="-268295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68295" indent="-268295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Ggf. Gebäude Klimaquartier </a:t>
            </a:r>
            <a:r>
              <a:rPr 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ll</a:t>
            </a: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(mittelfristig)</a:t>
            </a:r>
          </a:p>
          <a:p>
            <a:pPr marL="268295" indent="-268295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68295" indent="-268295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</a:t>
            </a:r>
            <a:r>
              <a:rPr lang="en-US" sz="17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-Pipeline (H</a:t>
            </a:r>
            <a:r>
              <a:rPr lang="en-US" sz="17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Genesis) (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langfristig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A85790-2FFB-484D-9312-042E32720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48" y="1267399"/>
            <a:ext cx="8536547" cy="5056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33EF0E0-7191-47BB-9C21-885A6BFBAC4F}"/>
              </a:ext>
            </a:extLst>
          </p:cNvPr>
          <p:cNvGrpSpPr/>
          <p:nvPr/>
        </p:nvGrpSpPr>
        <p:grpSpPr>
          <a:xfrm>
            <a:off x="5605916" y="1502973"/>
            <a:ext cx="2580142" cy="2193188"/>
            <a:chOff x="4197437" y="1205114"/>
            <a:chExt cx="1690503" cy="148058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D76AF7C-A426-4A07-8849-3218018547F6}"/>
                </a:ext>
              </a:extLst>
            </p:cNvPr>
            <p:cNvGrpSpPr/>
            <p:nvPr/>
          </p:nvGrpSpPr>
          <p:grpSpPr>
            <a:xfrm>
              <a:off x="4941834" y="1205114"/>
              <a:ext cx="517359" cy="972908"/>
              <a:chOff x="7102239" y="1782072"/>
              <a:chExt cx="517359" cy="972908"/>
            </a:xfrm>
          </p:grpSpPr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800B3C9C-966B-40F8-ABA3-B796D34A39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461" y="2287958"/>
                <a:ext cx="0" cy="467022"/>
              </a:xfrm>
              <a:prstGeom prst="line">
                <a:avLst/>
              </a:prstGeom>
              <a:ln w="12700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CADCE3B4-247A-4972-B05A-3E633128F62B}"/>
                  </a:ext>
                </a:extLst>
              </p:cNvPr>
              <p:cNvSpPr/>
              <p:nvPr/>
            </p:nvSpPr>
            <p:spPr>
              <a:xfrm>
                <a:off x="7102239" y="1782072"/>
                <a:ext cx="517359" cy="51464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133E80D-205F-4106-8A8D-756329FF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457" y="1289950"/>
              <a:ext cx="340276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F88D42F-0A99-4FCE-A216-F84DD78B903F}"/>
                </a:ext>
              </a:extLst>
            </p:cNvPr>
            <p:cNvSpPr/>
            <p:nvPr/>
          </p:nvSpPr>
          <p:spPr>
            <a:xfrm>
              <a:off x="4197437" y="1926660"/>
              <a:ext cx="1690503" cy="759034"/>
            </a:xfrm>
            <a:custGeom>
              <a:avLst/>
              <a:gdLst>
                <a:gd name="connsiteX0" fmla="*/ 0 w 2082800"/>
                <a:gd name="connsiteY0" fmla="*/ 457200 h 930275"/>
                <a:gd name="connsiteX1" fmla="*/ 422275 w 2082800"/>
                <a:gd name="connsiteY1" fmla="*/ 0 h 930275"/>
                <a:gd name="connsiteX2" fmla="*/ 1162050 w 2082800"/>
                <a:gd name="connsiteY2" fmla="*/ 215900 h 930275"/>
                <a:gd name="connsiteX3" fmla="*/ 2082800 w 2082800"/>
                <a:gd name="connsiteY3" fmla="*/ 930275 h 930275"/>
                <a:gd name="connsiteX4" fmla="*/ 0 w 2082800"/>
                <a:gd name="connsiteY4" fmla="*/ 457200 h 930275"/>
                <a:gd name="connsiteX0" fmla="*/ 0 w 1162050"/>
                <a:gd name="connsiteY0" fmla="*/ 457200 h 682625"/>
                <a:gd name="connsiteX1" fmla="*/ 422275 w 1162050"/>
                <a:gd name="connsiteY1" fmla="*/ 0 h 682625"/>
                <a:gd name="connsiteX2" fmla="*/ 1162050 w 1162050"/>
                <a:gd name="connsiteY2" fmla="*/ 215900 h 682625"/>
                <a:gd name="connsiteX3" fmla="*/ 811212 w 1162050"/>
                <a:gd name="connsiteY3" fmla="*/ 682625 h 682625"/>
                <a:gd name="connsiteX4" fmla="*/ 0 w 1162050"/>
                <a:gd name="connsiteY4" fmla="*/ 457200 h 682625"/>
                <a:gd name="connsiteX0" fmla="*/ 0 w 1600200"/>
                <a:gd name="connsiteY0" fmla="*/ 457200 h 682625"/>
                <a:gd name="connsiteX1" fmla="*/ 422275 w 1600200"/>
                <a:gd name="connsiteY1" fmla="*/ 0 h 682625"/>
                <a:gd name="connsiteX2" fmla="*/ 1600200 w 1600200"/>
                <a:gd name="connsiteY2" fmla="*/ 382587 h 682625"/>
                <a:gd name="connsiteX3" fmla="*/ 811212 w 1600200"/>
                <a:gd name="connsiteY3" fmla="*/ 682625 h 682625"/>
                <a:gd name="connsiteX4" fmla="*/ 0 w 1600200"/>
                <a:gd name="connsiteY4" fmla="*/ 457200 h 682625"/>
                <a:gd name="connsiteX0" fmla="*/ 0 w 1600200"/>
                <a:gd name="connsiteY0" fmla="*/ 400050 h 625475"/>
                <a:gd name="connsiteX1" fmla="*/ 903287 w 1600200"/>
                <a:gd name="connsiteY1" fmla="*/ 0 h 625475"/>
                <a:gd name="connsiteX2" fmla="*/ 1600200 w 1600200"/>
                <a:gd name="connsiteY2" fmla="*/ 325437 h 625475"/>
                <a:gd name="connsiteX3" fmla="*/ 811212 w 1600200"/>
                <a:gd name="connsiteY3" fmla="*/ 625475 h 625475"/>
                <a:gd name="connsiteX4" fmla="*/ 0 w 1600200"/>
                <a:gd name="connsiteY4" fmla="*/ 400050 h 625475"/>
                <a:gd name="connsiteX0" fmla="*/ 0 w 1685925"/>
                <a:gd name="connsiteY0" fmla="*/ 338137 h 625475"/>
                <a:gd name="connsiteX1" fmla="*/ 989012 w 1685925"/>
                <a:gd name="connsiteY1" fmla="*/ 0 h 625475"/>
                <a:gd name="connsiteX2" fmla="*/ 1685925 w 1685925"/>
                <a:gd name="connsiteY2" fmla="*/ 325437 h 625475"/>
                <a:gd name="connsiteX3" fmla="*/ 896937 w 1685925"/>
                <a:gd name="connsiteY3" fmla="*/ 625475 h 625475"/>
                <a:gd name="connsiteX4" fmla="*/ 0 w 1685925"/>
                <a:gd name="connsiteY4" fmla="*/ 338137 h 625475"/>
                <a:gd name="connsiteX0" fmla="*/ 0 w 1685925"/>
                <a:gd name="connsiteY0" fmla="*/ 338137 h 635000"/>
                <a:gd name="connsiteX1" fmla="*/ 989012 w 1685925"/>
                <a:gd name="connsiteY1" fmla="*/ 0 h 635000"/>
                <a:gd name="connsiteX2" fmla="*/ 1685925 w 1685925"/>
                <a:gd name="connsiteY2" fmla="*/ 325437 h 635000"/>
                <a:gd name="connsiteX3" fmla="*/ 782637 w 1685925"/>
                <a:gd name="connsiteY3" fmla="*/ 635000 h 635000"/>
                <a:gd name="connsiteX4" fmla="*/ 0 w 1685925"/>
                <a:gd name="connsiteY4" fmla="*/ 338137 h 635000"/>
                <a:gd name="connsiteX0" fmla="*/ 0 w 1685925"/>
                <a:gd name="connsiteY0" fmla="*/ 338137 h 644525"/>
                <a:gd name="connsiteX1" fmla="*/ 989012 w 1685925"/>
                <a:gd name="connsiteY1" fmla="*/ 0 h 644525"/>
                <a:gd name="connsiteX2" fmla="*/ 1685925 w 1685925"/>
                <a:gd name="connsiteY2" fmla="*/ 325437 h 644525"/>
                <a:gd name="connsiteX3" fmla="*/ 796925 w 1685925"/>
                <a:gd name="connsiteY3" fmla="*/ 644525 h 644525"/>
                <a:gd name="connsiteX4" fmla="*/ 0 w 1685925"/>
                <a:gd name="connsiteY4" fmla="*/ 338137 h 644525"/>
                <a:gd name="connsiteX0" fmla="*/ 0 w 1685925"/>
                <a:gd name="connsiteY0" fmla="*/ 319087 h 625475"/>
                <a:gd name="connsiteX1" fmla="*/ 953293 w 1685925"/>
                <a:gd name="connsiteY1" fmla="*/ 0 h 625475"/>
                <a:gd name="connsiteX2" fmla="*/ 1685925 w 1685925"/>
                <a:gd name="connsiteY2" fmla="*/ 306387 h 625475"/>
                <a:gd name="connsiteX3" fmla="*/ 796925 w 1685925"/>
                <a:gd name="connsiteY3" fmla="*/ 625475 h 625475"/>
                <a:gd name="connsiteX4" fmla="*/ 0 w 1685925"/>
                <a:gd name="connsiteY4" fmla="*/ 319087 h 625475"/>
                <a:gd name="connsiteX0" fmla="*/ 0 w 1685925"/>
                <a:gd name="connsiteY0" fmla="*/ 290512 h 596900"/>
                <a:gd name="connsiteX1" fmla="*/ 896143 w 1685925"/>
                <a:gd name="connsiteY1" fmla="*/ 0 h 596900"/>
                <a:gd name="connsiteX2" fmla="*/ 1685925 w 1685925"/>
                <a:gd name="connsiteY2" fmla="*/ 277812 h 596900"/>
                <a:gd name="connsiteX3" fmla="*/ 796925 w 1685925"/>
                <a:gd name="connsiteY3" fmla="*/ 596900 h 596900"/>
                <a:gd name="connsiteX4" fmla="*/ 0 w 1685925"/>
                <a:gd name="connsiteY4" fmla="*/ 290512 h 596900"/>
                <a:gd name="connsiteX0" fmla="*/ 0 w 1685925"/>
                <a:gd name="connsiteY0" fmla="*/ 290512 h 587375"/>
                <a:gd name="connsiteX1" fmla="*/ 896143 w 1685925"/>
                <a:gd name="connsiteY1" fmla="*/ 0 h 587375"/>
                <a:gd name="connsiteX2" fmla="*/ 1685925 w 1685925"/>
                <a:gd name="connsiteY2" fmla="*/ 277812 h 587375"/>
                <a:gd name="connsiteX3" fmla="*/ 858838 w 1685925"/>
                <a:gd name="connsiteY3" fmla="*/ 587375 h 587375"/>
                <a:gd name="connsiteX4" fmla="*/ 0 w 1685925"/>
                <a:gd name="connsiteY4" fmla="*/ 290512 h 587375"/>
                <a:gd name="connsiteX0" fmla="*/ 0 w 1685925"/>
                <a:gd name="connsiteY0" fmla="*/ 290512 h 556419"/>
                <a:gd name="connsiteX1" fmla="*/ 896143 w 1685925"/>
                <a:gd name="connsiteY1" fmla="*/ 0 h 556419"/>
                <a:gd name="connsiteX2" fmla="*/ 1685925 w 1685925"/>
                <a:gd name="connsiteY2" fmla="*/ 277812 h 556419"/>
                <a:gd name="connsiteX3" fmla="*/ 925513 w 1685925"/>
                <a:gd name="connsiteY3" fmla="*/ 556419 h 556419"/>
                <a:gd name="connsiteX4" fmla="*/ 0 w 1685925"/>
                <a:gd name="connsiteY4" fmla="*/ 290512 h 556419"/>
                <a:gd name="connsiteX0" fmla="*/ 0 w 1685925"/>
                <a:gd name="connsiteY0" fmla="*/ 252412 h 518319"/>
                <a:gd name="connsiteX1" fmla="*/ 853280 w 1685925"/>
                <a:gd name="connsiteY1" fmla="*/ 0 h 518319"/>
                <a:gd name="connsiteX2" fmla="*/ 1685925 w 1685925"/>
                <a:gd name="connsiteY2" fmla="*/ 239712 h 518319"/>
                <a:gd name="connsiteX3" fmla="*/ 925513 w 1685925"/>
                <a:gd name="connsiteY3" fmla="*/ 518319 h 518319"/>
                <a:gd name="connsiteX4" fmla="*/ 0 w 1685925"/>
                <a:gd name="connsiteY4" fmla="*/ 252412 h 518319"/>
                <a:gd name="connsiteX0" fmla="*/ 0 w 1719262"/>
                <a:gd name="connsiteY0" fmla="*/ 252412 h 518319"/>
                <a:gd name="connsiteX1" fmla="*/ 853280 w 1719262"/>
                <a:gd name="connsiteY1" fmla="*/ 0 h 518319"/>
                <a:gd name="connsiteX2" fmla="*/ 1719262 w 1719262"/>
                <a:gd name="connsiteY2" fmla="*/ 192087 h 518319"/>
                <a:gd name="connsiteX3" fmla="*/ 925513 w 1719262"/>
                <a:gd name="connsiteY3" fmla="*/ 518319 h 518319"/>
                <a:gd name="connsiteX4" fmla="*/ 0 w 1719262"/>
                <a:gd name="connsiteY4" fmla="*/ 252412 h 518319"/>
                <a:gd name="connsiteX0" fmla="*/ 0 w 1733550"/>
                <a:gd name="connsiteY0" fmla="*/ 252412 h 518319"/>
                <a:gd name="connsiteX1" fmla="*/ 853280 w 1733550"/>
                <a:gd name="connsiteY1" fmla="*/ 0 h 518319"/>
                <a:gd name="connsiteX2" fmla="*/ 1733550 w 1733550"/>
                <a:gd name="connsiteY2" fmla="*/ 215899 h 518319"/>
                <a:gd name="connsiteX3" fmla="*/ 925513 w 1733550"/>
                <a:gd name="connsiteY3" fmla="*/ 518319 h 518319"/>
                <a:gd name="connsiteX4" fmla="*/ 0 w 1733550"/>
                <a:gd name="connsiteY4" fmla="*/ 252412 h 518319"/>
                <a:gd name="connsiteX0" fmla="*/ 0 w 1733550"/>
                <a:gd name="connsiteY0" fmla="*/ 252412 h 518319"/>
                <a:gd name="connsiteX1" fmla="*/ 853280 w 1733550"/>
                <a:gd name="connsiteY1" fmla="*/ 0 h 518319"/>
                <a:gd name="connsiteX2" fmla="*/ 1733550 w 1733550"/>
                <a:gd name="connsiteY2" fmla="*/ 189705 h 518319"/>
                <a:gd name="connsiteX3" fmla="*/ 925513 w 1733550"/>
                <a:gd name="connsiteY3" fmla="*/ 518319 h 518319"/>
                <a:gd name="connsiteX4" fmla="*/ 0 w 1733550"/>
                <a:gd name="connsiteY4" fmla="*/ 252412 h 518319"/>
                <a:gd name="connsiteX0" fmla="*/ 0 w 1778943"/>
                <a:gd name="connsiteY0" fmla="*/ 334216 h 518319"/>
                <a:gd name="connsiteX1" fmla="*/ 898673 w 1778943"/>
                <a:gd name="connsiteY1" fmla="*/ 0 h 518319"/>
                <a:gd name="connsiteX2" fmla="*/ 1778943 w 1778943"/>
                <a:gd name="connsiteY2" fmla="*/ 189705 h 518319"/>
                <a:gd name="connsiteX3" fmla="*/ 970906 w 1778943"/>
                <a:gd name="connsiteY3" fmla="*/ 518319 h 518319"/>
                <a:gd name="connsiteX4" fmla="*/ 0 w 1778943"/>
                <a:gd name="connsiteY4" fmla="*/ 334216 h 518319"/>
                <a:gd name="connsiteX0" fmla="*/ 0 w 1791229"/>
                <a:gd name="connsiteY0" fmla="*/ 334216 h 821677"/>
                <a:gd name="connsiteX1" fmla="*/ 898673 w 1791229"/>
                <a:gd name="connsiteY1" fmla="*/ 0 h 821677"/>
                <a:gd name="connsiteX2" fmla="*/ 1778943 w 1791229"/>
                <a:gd name="connsiteY2" fmla="*/ 189705 h 821677"/>
                <a:gd name="connsiteX3" fmla="*/ 1791229 w 1791229"/>
                <a:gd name="connsiteY3" fmla="*/ 821677 h 821677"/>
                <a:gd name="connsiteX4" fmla="*/ 0 w 1791229"/>
                <a:gd name="connsiteY4" fmla="*/ 334216 h 821677"/>
                <a:gd name="connsiteX0" fmla="*/ 0 w 1791229"/>
                <a:gd name="connsiteY0" fmla="*/ 416020 h 903481"/>
                <a:gd name="connsiteX1" fmla="*/ 422042 w 1791229"/>
                <a:gd name="connsiteY1" fmla="*/ 0 h 903481"/>
                <a:gd name="connsiteX2" fmla="*/ 1778943 w 1791229"/>
                <a:gd name="connsiteY2" fmla="*/ 271509 h 903481"/>
                <a:gd name="connsiteX3" fmla="*/ 1791229 w 1791229"/>
                <a:gd name="connsiteY3" fmla="*/ 903481 h 903481"/>
                <a:gd name="connsiteX4" fmla="*/ 0 w 1791229"/>
                <a:gd name="connsiteY4" fmla="*/ 416020 h 903481"/>
                <a:gd name="connsiteX0" fmla="*/ 0 w 1833380"/>
                <a:gd name="connsiteY0" fmla="*/ 433063 h 903481"/>
                <a:gd name="connsiteX1" fmla="*/ 464193 w 1833380"/>
                <a:gd name="connsiteY1" fmla="*/ 0 h 903481"/>
                <a:gd name="connsiteX2" fmla="*/ 1821094 w 1833380"/>
                <a:gd name="connsiteY2" fmla="*/ 271509 h 903481"/>
                <a:gd name="connsiteX3" fmla="*/ 1833380 w 1833380"/>
                <a:gd name="connsiteY3" fmla="*/ 903481 h 903481"/>
                <a:gd name="connsiteX4" fmla="*/ 0 w 1833380"/>
                <a:gd name="connsiteY4" fmla="*/ 433063 h 903481"/>
                <a:gd name="connsiteX0" fmla="*/ 0 w 1833380"/>
                <a:gd name="connsiteY0" fmla="*/ 433063 h 903481"/>
                <a:gd name="connsiteX1" fmla="*/ 464193 w 1833380"/>
                <a:gd name="connsiteY1" fmla="*/ 0 h 903481"/>
                <a:gd name="connsiteX2" fmla="*/ 1169374 w 1833380"/>
                <a:gd name="connsiteY2" fmla="*/ 162436 h 903481"/>
                <a:gd name="connsiteX3" fmla="*/ 1833380 w 1833380"/>
                <a:gd name="connsiteY3" fmla="*/ 903481 h 903481"/>
                <a:gd name="connsiteX4" fmla="*/ 0 w 1833380"/>
                <a:gd name="connsiteY4" fmla="*/ 433063 h 903481"/>
                <a:gd name="connsiteX0" fmla="*/ 0 w 1833380"/>
                <a:gd name="connsiteY0" fmla="*/ 473965 h 944383"/>
                <a:gd name="connsiteX1" fmla="*/ 480405 w 1833380"/>
                <a:gd name="connsiteY1" fmla="*/ 0 h 944383"/>
                <a:gd name="connsiteX2" fmla="*/ 1169374 w 1833380"/>
                <a:gd name="connsiteY2" fmla="*/ 203338 h 944383"/>
                <a:gd name="connsiteX3" fmla="*/ 1833380 w 1833380"/>
                <a:gd name="connsiteY3" fmla="*/ 944383 h 944383"/>
                <a:gd name="connsiteX4" fmla="*/ 0 w 1833380"/>
                <a:gd name="connsiteY4" fmla="*/ 473965 h 944383"/>
                <a:gd name="connsiteX0" fmla="*/ 0 w 1833380"/>
                <a:gd name="connsiteY0" fmla="*/ 473965 h 944383"/>
                <a:gd name="connsiteX1" fmla="*/ 480405 w 1833380"/>
                <a:gd name="connsiteY1" fmla="*/ 0 h 944383"/>
                <a:gd name="connsiteX2" fmla="*/ 1143435 w 1833380"/>
                <a:gd name="connsiteY2" fmla="*/ 223789 h 944383"/>
                <a:gd name="connsiteX3" fmla="*/ 1833380 w 1833380"/>
                <a:gd name="connsiteY3" fmla="*/ 944383 h 944383"/>
                <a:gd name="connsiteX4" fmla="*/ 0 w 1833380"/>
                <a:gd name="connsiteY4" fmla="*/ 473965 h 944383"/>
                <a:gd name="connsiteX0" fmla="*/ 0 w 1752320"/>
                <a:gd name="connsiteY0" fmla="*/ 473965 h 814859"/>
                <a:gd name="connsiteX1" fmla="*/ 480405 w 1752320"/>
                <a:gd name="connsiteY1" fmla="*/ 0 h 814859"/>
                <a:gd name="connsiteX2" fmla="*/ 1143435 w 1752320"/>
                <a:gd name="connsiteY2" fmla="*/ 223789 h 814859"/>
                <a:gd name="connsiteX3" fmla="*/ 1752320 w 1752320"/>
                <a:gd name="connsiteY3" fmla="*/ 814859 h 814859"/>
                <a:gd name="connsiteX4" fmla="*/ 0 w 1752320"/>
                <a:gd name="connsiteY4" fmla="*/ 473965 h 814859"/>
                <a:gd name="connsiteX0" fmla="*/ 0 w 1726381"/>
                <a:gd name="connsiteY0" fmla="*/ 446697 h 814859"/>
                <a:gd name="connsiteX1" fmla="*/ 454466 w 1726381"/>
                <a:gd name="connsiteY1" fmla="*/ 0 h 814859"/>
                <a:gd name="connsiteX2" fmla="*/ 1117496 w 1726381"/>
                <a:gd name="connsiteY2" fmla="*/ 223789 h 814859"/>
                <a:gd name="connsiteX3" fmla="*/ 1726381 w 1726381"/>
                <a:gd name="connsiteY3" fmla="*/ 814859 h 814859"/>
                <a:gd name="connsiteX4" fmla="*/ 0 w 1726381"/>
                <a:gd name="connsiteY4" fmla="*/ 446697 h 81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381" h="814859">
                  <a:moveTo>
                    <a:pt x="0" y="446697"/>
                  </a:moveTo>
                  <a:lnTo>
                    <a:pt x="454466" y="0"/>
                  </a:lnTo>
                  <a:lnTo>
                    <a:pt x="1117496" y="223789"/>
                  </a:lnTo>
                  <a:lnTo>
                    <a:pt x="1726381" y="814859"/>
                  </a:lnTo>
                  <a:lnTo>
                    <a:pt x="0" y="446697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5076F5C-411B-4025-AD29-D3F8112CE645}"/>
              </a:ext>
            </a:extLst>
          </p:cNvPr>
          <p:cNvGrpSpPr/>
          <p:nvPr/>
        </p:nvGrpSpPr>
        <p:grpSpPr>
          <a:xfrm>
            <a:off x="381000" y="1839919"/>
            <a:ext cx="8318793" cy="4484206"/>
            <a:chOff x="630284" y="1187944"/>
            <a:chExt cx="5556443" cy="3281662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D794A20-B4C2-4816-BFDE-D0C3C3280790}"/>
                </a:ext>
              </a:extLst>
            </p:cNvPr>
            <p:cNvGrpSpPr/>
            <p:nvPr/>
          </p:nvGrpSpPr>
          <p:grpSpPr>
            <a:xfrm>
              <a:off x="4331304" y="1187944"/>
              <a:ext cx="517359" cy="1039418"/>
              <a:chOff x="7010190" y="1503929"/>
              <a:chExt cx="517359" cy="1039418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F4C13EE8-317B-4213-A328-76EDE44D3D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7070" y="1992953"/>
                <a:ext cx="0" cy="550394"/>
              </a:xfrm>
              <a:prstGeom prst="line">
                <a:avLst/>
              </a:prstGeom>
              <a:ln w="12700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583E28EB-5116-4468-BBE6-88AEF2FE3C04}"/>
                  </a:ext>
                </a:extLst>
              </p:cNvPr>
              <p:cNvSpPr/>
              <p:nvPr/>
            </p:nvSpPr>
            <p:spPr>
              <a:xfrm>
                <a:off x="7010190" y="1503929"/>
                <a:ext cx="517359" cy="51464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F19835E1-0DC5-4D7C-AC1B-94778FB2F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405" y="1585532"/>
                <a:ext cx="324947" cy="359063"/>
              </a:xfrm>
              <a:prstGeom prst="rect">
                <a:avLst/>
              </a:prstGeom>
            </p:spPr>
          </p:pic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16959459-4905-4EE7-9A4C-05768E243373}"/>
                  </a:ext>
                </a:extLst>
              </p:cNvPr>
              <p:cNvSpPr/>
              <p:nvPr/>
            </p:nvSpPr>
            <p:spPr>
              <a:xfrm>
                <a:off x="7253879" y="1759882"/>
                <a:ext cx="129692" cy="141809"/>
              </a:xfrm>
              <a:prstGeom prst="roundRect">
                <a:avLst/>
              </a:prstGeom>
              <a:solidFill>
                <a:srgbClr val="83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E704FE5-3531-426E-A01F-9654DDCCDCB5}"/>
                  </a:ext>
                </a:extLst>
              </p:cNvPr>
              <p:cNvSpPr txBox="1"/>
              <p:nvPr/>
            </p:nvSpPr>
            <p:spPr>
              <a:xfrm flipH="1">
                <a:off x="7204107" y="1740692"/>
                <a:ext cx="308091" cy="180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b="1" dirty="0">
                    <a:solidFill>
                      <a:schemeClr val="bg1"/>
                    </a:solidFill>
                  </a:rPr>
                  <a:t>H</a:t>
                </a:r>
                <a:r>
                  <a:rPr lang="de-DE" sz="1000" b="1" baseline="-250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D228A7A-1757-4E3C-9BC9-2B77BF4DD54F}"/>
                </a:ext>
              </a:extLst>
            </p:cNvPr>
            <p:cNvSpPr/>
            <p:nvPr/>
          </p:nvSpPr>
          <p:spPr>
            <a:xfrm>
              <a:off x="630284" y="2318568"/>
              <a:ext cx="5556443" cy="2151038"/>
            </a:xfrm>
            <a:custGeom>
              <a:avLst/>
              <a:gdLst>
                <a:gd name="connsiteX0" fmla="*/ 0 w 8406882"/>
                <a:gd name="connsiteY0" fmla="*/ 3125755 h 3125755"/>
                <a:gd name="connsiteX1" fmla="*/ 5131837 w 8406882"/>
                <a:gd name="connsiteY1" fmla="*/ 0 h 3125755"/>
                <a:gd name="connsiteX2" fmla="*/ 8406882 w 8406882"/>
                <a:gd name="connsiteY2" fmla="*/ 578498 h 3125755"/>
                <a:gd name="connsiteX0" fmla="*/ 0 w 8457682"/>
                <a:gd name="connsiteY0" fmla="*/ 3125755 h 3125755"/>
                <a:gd name="connsiteX1" fmla="*/ 5131837 w 8457682"/>
                <a:gd name="connsiteY1" fmla="*/ 0 h 3125755"/>
                <a:gd name="connsiteX2" fmla="*/ 8457682 w 8457682"/>
                <a:gd name="connsiteY2" fmla="*/ 686448 h 3125755"/>
                <a:gd name="connsiteX0" fmla="*/ 0 w 8451332"/>
                <a:gd name="connsiteY0" fmla="*/ 3125755 h 3125755"/>
                <a:gd name="connsiteX1" fmla="*/ 5131837 w 8451332"/>
                <a:gd name="connsiteY1" fmla="*/ 0 h 3125755"/>
                <a:gd name="connsiteX2" fmla="*/ 8451332 w 8451332"/>
                <a:gd name="connsiteY2" fmla="*/ 654698 h 3125755"/>
                <a:gd name="connsiteX0" fmla="*/ 0 w 8432282"/>
                <a:gd name="connsiteY0" fmla="*/ 3125755 h 3125755"/>
                <a:gd name="connsiteX1" fmla="*/ 5131837 w 8432282"/>
                <a:gd name="connsiteY1" fmla="*/ 0 h 3125755"/>
                <a:gd name="connsiteX2" fmla="*/ 8432282 w 8432282"/>
                <a:gd name="connsiteY2" fmla="*/ 641998 h 3125755"/>
                <a:gd name="connsiteX0" fmla="*/ 0 w 8483082"/>
                <a:gd name="connsiteY0" fmla="*/ 3125755 h 3125755"/>
                <a:gd name="connsiteX1" fmla="*/ 5131837 w 8483082"/>
                <a:gd name="connsiteY1" fmla="*/ 0 h 3125755"/>
                <a:gd name="connsiteX2" fmla="*/ 8483082 w 8483082"/>
                <a:gd name="connsiteY2" fmla="*/ 648348 h 3125755"/>
                <a:gd name="connsiteX0" fmla="*/ 0 w 8483082"/>
                <a:gd name="connsiteY0" fmla="*/ 3120992 h 3120992"/>
                <a:gd name="connsiteX1" fmla="*/ 5069924 w 8483082"/>
                <a:gd name="connsiteY1" fmla="*/ 0 h 3120992"/>
                <a:gd name="connsiteX2" fmla="*/ 8483082 w 8483082"/>
                <a:gd name="connsiteY2" fmla="*/ 643585 h 3120992"/>
                <a:gd name="connsiteX0" fmla="*/ 0 w 8483082"/>
                <a:gd name="connsiteY0" fmla="*/ 3144805 h 3144805"/>
                <a:gd name="connsiteX1" fmla="*/ 5074686 w 8483082"/>
                <a:gd name="connsiteY1" fmla="*/ 0 h 3144805"/>
                <a:gd name="connsiteX2" fmla="*/ 8483082 w 8483082"/>
                <a:gd name="connsiteY2" fmla="*/ 667398 h 3144805"/>
                <a:gd name="connsiteX0" fmla="*/ 0 w 8211566"/>
                <a:gd name="connsiteY0" fmla="*/ 4663501 h 4663501"/>
                <a:gd name="connsiteX1" fmla="*/ 4803170 w 8211566"/>
                <a:gd name="connsiteY1" fmla="*/ 0 h 4663501"/>
                <a:gd name="connsiteX2" fmla="*/ 8211566 w 8211566"/>
                <a:gd name="connsiteY2" fmla="*/ 667398 h 4663501"/>
                <a:gd name="connsiteX0" fmla="*/ 0 w 8211566"/>
                <a:gd name="connsiteY0" fmla="*/ 4663501 h 4663501"/>
                <a:gd name="connsiteX1" fmla="*/ 4803170 w 8211566"/>
                <a:gd name="connsiteY1" fmla="*/ 0 h 4663501"/>
                <a:gd name="connsiteX2" fmla="*/ 8211566 w 8211566"/>
                <a:gd name="connsiteY2" fmla="*/ 667398 h 4663501"/>
                <a:gd name="connsiteX0" fmla="*/ 0 w 8211566"/>
                <a:gd name="connsiteY0" fmla="*/ 4663501 h 4663501"/>
                <a:gd name="connsiteX1" fmla="*/ 4803170 w 8211566"/>
                <a:gd name="connsiteY1" fmla="*/ 0 h 4663501"/>
                <a:gd name="connsiteX2" fmla="*/ 8211566 w 8211566"/>
                <a:gd name="connsiteY2" fmla="*/ 667398 h 4663501"/>
                <a:gd name="connsiteX0" fmla="*/ 0 w 8211566"/>
                <a:gd name="connsiteY0" fmla="*/ 4663501 h 4663501"/>
                <a:gd name="connsiteX1" fmla="*/ 4803170 w 8211566"/>
                <a:gd name="connsiteY1" fmla="*/ 0 h 4663501"/>
                <a:gd name="connsiteX2" fmla="*/ 8211566 w 8211566"/>
                <a:gd name="connsiteY2" fmla="*/ 667398 h 4663501"/>
                <a:gd name="connsiteX0" fmla="*/ 0 w 8014951"/>
                <a:gd name="connsiteY0" fmla="*/ 4663501 h 4663501"/>
                <a:gd name="connsiteX1" fmla="*/ 4803170 w 8014951"/>
                <a:gd name="connsiteY1" fmla="*/ 0 h 4663501"/>
                <a:gd name="connsiteX2" fmla="*/ 8014951 w 8014951"/>
                <a:gd name="connsiteY2" fmla="*/ 958864 h 4663501"/>
                <a:gd name="connsiteX0" fmla="*/ 0 w 8014951"/>
                <a:gd name="connsiteY0" fmla="*/ 4663501 h 4663501"/>
                <a:gd name="connsiteX1" fmla="*/ 4803170 w 8014951"/>
                <a:gd name="connsiteY1" fmla="*/ 0 h 4663501"/>
                <a:gd name="connsiteX2" fmla="*/ 8014951 w 8014951"/>
                <a:gd name="connsiteY2" fmla="*/ 958864 h 4663501"/>
                <a:gd name="connsiteX0" fmla="*/ 0 w 8014951"/>
                <a:gd name="connsiteY0" fmla="*/ 4663501 h 4663501"/>
                <a:gd name="connsiteX1" fmla="*/ 4803170 w 8014951"/>
                <a:gd name="connsiteY1" fmla="*/ 0 h 4663501"/>
                <a:gd name="connsiteX2" fmla="*/ 8014951 w 8014951"/>
                <a:gd name="connsiteY2" fmla="*/ 958864 h 4663501"/>
                <a:gd name="connsiteX0" fmla="*/ 0 w 8014951"/>
                <a:gd name="connsiteY0" fmla="*/ 4801564 h 4801564"/>
                <a:gd name="connsiteX1" fmla="*/ 4854665 w 8014951"/>
                <a:gd name="connsiteY1" fmla="*/ 0 h 4801564"/>
                <a:gd name="connsiteX2" fmla="*/ 8014951 w 8014951"/>
                <a:gd name="connsiteY2" fmla="*/ 1096927 h 4801564"/>
                <a:gd name="connsiteX0" fmla="*/ 0 w 8014951"/>
                <a:gd name="connsiteY0" fmla="*/ 4801564 h 4801564"/>
                <a:gd name="connsiteX1" fmla="*/ 4854665 w 8014951"/>
                <a:gd name="connsiteY1" fmla="*/ 0 h 4801564"/>
                <a:gd name="connsiteX2" fmla="*/ 8014951 w 8014951"/>
                <a:gd name="connsiteY2" fmla="*/ 1096927 h 4801564"/>
                <a:gd name="connsiteX0" fmla="*/ 0 w 8014951"/>
                <a:gd name="connsiteY0" fmla="*/ 4908947 h 4908947"/>
                <a:gd name="connsiteX1" fmla="*/ 4924885 w 8014951"/>
                <a:gd name="connsiteY1" fmla="*/ 0 h 4908947"/>
                <a:gd name="connsiteX2" fmla="*/ 8014951 w 8014951"/>
                <a:gd name="connsiteY2" fmla="*/ 1204310 h 4908947"/>
                <a:gd name="connsiteX0" fmla="*/ 0 w 8014951"/>
                <a:gd name="connsiteY0" fmla="*/ 4908947 h 4908947"/>
                <a:gd name="connsiteX1" fmla="*/ 4924885 w 8014951"/>
                <a:gd name="connsiteY1" fmla="*/ 0 h 4908947"/>
                <a:gd name="connsiteX2" fmla="*/ 8014951 w 8014951"/>
                <a:gd name="connsiteY2" fmla="*/ 1204310 h 4908947"/>
                <a:gd name="connsiteX0" fmla="*/ 0 w 8024314"/>
                <a:gd name="connsiteY0" fmla="*/ 4908947 h 4908947"/>
                <a:gd name="connsiteX1" fmla="*/ 4924885 w 8024314"/>
                <a:gd name="connsiteY1" fmla="*/ 0 h 4908947"/>
                <a:gd name="connsiteX2" fmla="*/ 8024314 w 8024314"/>
                <a:gd name="connsiteY2" fmla="*/ 943524 h 4908947"/>
                <a:gd name="connsiteX0" fmla="*/ 0 w 8024314"/>
                <a:gd name="connsiteY0" fmla="*/ 4908947 h 4908947"/>
                <a:gd name="connsiteX1" fmla="*/ 4924885 w 8024314"/>
                <a:gd name="connsiteY1" fmla="*/ 0 h 4908947"/>
                <a:gd name="connsiteX2" fmla="*/ 8024314 w 8024314"/>
                <a:gd name="connsiteY2" fmla="*/ 981875 h 4908947"/>
                <a:gd name="connsiteX0" fmla="*/ 0 w 7996226"/>
                <a:gd name="connsiteY0" fmla="*/ 4924287 h 4924287"/>
                <a:gd name="connsiteX1" fmla="*/ 4896797 w 7996226"/>
                <a:gd name="connsiteY1" fmla="*/ 0 h 4924287"/>
                <a:gd name="connsiteX2" fmla="*/ 7996226 w 7996226"/>
                <a:gd name="connsiteY2" fmla="*/ 981875 h 49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6226" h="4924287">
                  <a:moveTo>
                    <a:pt x="0" y="4924287"/>
                  </a:moveTo>
                  <a:cubicBezTo>
                    <a:pt x="2365671" y="2710151"/>
                    <a:pt x="3439300" y="1385756"/>
                    <a:pt x="4896797" y="0"/>
                  </a:cubicBezTo>
                  <a:lnTo>
                    <a:pt x="7996226" y="981875"/>
                  </a:lnTo>
                </a:path>
              </a:pathLst>
            </a:custGeom>
            <a:noFill/>
            <a:ln>
              <a:solidFill>
                <a:srgbClr val="00AEE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69E7C04-3E96-413A-9EDC-116F6CAB2FBE}"/>
                </a:ext>
              </a:extLst>
            </p:cNvPr>
            <p:cNvSpPr/>
            <p:nvPr/>
          </p:nvSpPr>
          <p:spPr>
            <a:xfrm>
              <a:off x="4331303" y="3162373"/>
              <a:ext cx="571709" cy="538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BC43369-D9CE-4C4A-BB3A-0A8DEFB0E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979" y="3249327"/>
              <a:ext cx="331674" cy="3561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474408F-8CC5-448F-AF3F-D4393B92F2C5}"/>
              </a:ext>
            </a:extLst>
          </p:cNvPr>
          <p:cNvGrpSpPr/>
          <p:nvPr/>
        </p:nvGrpSpPr>
        <p:grpSpPr>
          <a:xfrm>
            <a:off x="266964" y="1271321"/>
            <a:ext cx="6430963" cy="3067924"/>
            <a:chOff x="133351" y="1163422"/>
            <a:chExt cx="4647211" cy="2193188"/>
          </a:xfrm>
        </p:grpSpPr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618CB8FE-C187-47E0-BEA8-160D7CDDE503}"/>
                </a:ext>
              </a:extLst>
            </p:cNvPr>
            <p:cNvSpPr/>
            <p:nvPr/>
          </p:nvSpPr>
          <p:spPr>
            <a:xfrm>
              <a:off x="133351" y="1163422"/>
              <a:ext cx="4647211" cy="2193188"/>
            </a:xfrm>
            <a:custGeom>
              <a:avLst/>
              <a:gdLst>
                <a:gd name="connsiteX0" fmla="*/ 7524750 w 7524750"/>
                <a:gd name="connsiteY0" fmla="*/ 0 h 4238625"/>
                <a:gd name="connsiteX1" fmla="*/ 0 w 7524750"/>
                <a:gd name="connsiteY1" fmla="*/ 4238625 h 4238625"/>
                <a:gd name="connsiteX0" fmla="*/ 7524750 w 7524750"/>
                <a:gd name="connsiteY0" fmla="*/ 0 h 3552825"/>
                <a:gd name="connsiteX1" fmla="*/ 0 w 7524750"/>
                <a:gd name="connsiteY1" fmla="*/ 3552825 h 3552825"/>
                <a:gd name="connsiteX0" fmla="*/ 7524750 w 7524750"/>
                <a:gd name="connsiteY0" fmla="*/ 0 h 3552825"/>
                <a:gd name="connsiteX1" fmla="*/ 0 w 7524750"/>
                <a:gd name="connsiteY1" fmla="*/ 3552825 h 3552825"/>
                <a:gd name="connsiteX0" fmla="*/ 7524750 w 7524750"/>
                <a:gd name="connsiteY0" fmla="*/ 0 h 3507105"/>
                <a:gd name="connsiteX1" fmla="*/ 0 w 7524750"/>
                <a:gd name="connsiteY1" fmla="*/ 3507105 h 3507105"/>
                <a:gd name="connsiteX0" fmla="*/ 7524750 w 7524750"/>
                <a:gd name="connsiteY0" fmla="*/ 0 h 3507105"/>
                <a:gd name="connsiteX1" fmla="*/ 0 w 7524750"/>
                <a:gd name="connsiteY1" fmla="*/ 3507105 h 3507105"/>
                <a:gd name="connsiteX0" fmla="*/ 7524750 w 7524750"/>
                <a:gd name="connsiteY0" fmla="*/ 0 h 3507105"/>
                <a:gd name="connsiteX1" fmla="*/ 0 w 7524750"/>
                <a:gd name="connsiteY1" fmla="*/ 3507105 h 3507105"/>
                <a:gd name="connsiteX0" fmla="*/ 7524750 w 7524750"/>
                <a:gd name="connsiteY0" fmla="*/ 0 h 3507105"/>
                <a:gd name="connsiteX1" fmla="*/ 6549390 w 7524750"/>
                <a:gd name="connsiteY1" fmla="*/ 958215 h 3507105"/>
                <a:gd name="connsiteX2" fmla="*/ 0 w 7524750"/>
                <a:gd name="connsiteY2" fmla="*/ 3507105 h 3507105"/>
                <a:gd name="connsiteX0" fmla="*/ 7509510 w 7509510"/>
                <a:gd name="connsiteY0" fmla="*/ 0 h 4093845"/>
                <a:gd name="connsiteX1" fmla="*/ 6534150 w 7509510"/>
                <a:gd name="connsiteY1" fmla="*/ 958215 h 4093845"/>
                <a:gd name="connsiteX2" fmla="*/ 0 w 7509510"/>
                <a:gd name="connsiteY2" fmla="*/ 4093845 h 4093845"/>
                <a:gd name="connsiteX0" fmla="*/ 7532370 w 7532370"/>
                <a:gd name="connsiteY0" fmla="*/ 0 h 4116705"/>
                <a:gd name="connsiteX1" fmla="*/ 6557010 w 7532370"/>
                <a:gd name="connsiteY1" fmla="*/ 958215 h 4116705"/>
                <a:gd name="connsiteX2" fmla="*/ 0 w 7532370"/>
                <a:gd name="connsiteY2" fmla="*/ 4116705 h 4116705"/>
                <a:gd name="connsiteX0" fmla="*/ 7532370 w 7532370"/>
                <a:gd name="connsiteY0" fmla="*/ 0 h 4116705"/>
                <a:gd name="connsiteX1" fmla="*/ 6557010 w 7532370"/>
                <a:gd name="connsiteY1" fmla="*/ 958215 h 4116705"/>
                <a:gd name="connsiteX2" fmla="*/ 0 w 7532370"/>
                <a:gd name="connsiteY2" fmla="*/ 4116705 h 4116705"/>
                <a:gd name="connsiteX0" fmla="*/ 7532370 w 7532370"/>
                <a:gd name="connsiteY0" fmla="*/ 0 h 3415665"/>
                <a:gd name="connsiteX1" fmla="*/ 6557010 w 7532370"/>
                <a:gd name="connsiteY1" fmla="*/ 958215 h 3415665"/>
                <a:gd name="connsiteX2" fmla="*/ 0 w 7532370"/>
                <a:gd name="connsiteY2" fmla="*/ 3415665 h 3415665"/>
                <a:gd name="connsiteX0" fmla="*/ 7532370 w 7532370"/>
                <a:gd name="connsiteY0" fmla="*/ 0 h 3415665"/>
                <a:gd name="connsiteX1" fmla="*/ 4781550 w 7532370"/>
                <a:gd name="connsiteY1" fmla="*/ 1445895 h 3415665"/>
                <a:gd name="connsiteX2" fmla="*/ 0 w 7532370"/>
                <a:gd name="connsiteY2" fmla="*/ 3415665 h 3415665"/>
                <a:gd name="connsiteX0" fmla="*/ 7395210 w 7395210"/>
                <a:gd name="connsiteY0" fmla="*/ 0 h 3446145"/>
                <a:gd name="connsiteX1" fmla="*/ 4781550 w 7395210"/>
                <a:gd name="connsiteY1" fmla="*/ 1476375 h 3446145"/>
                <a:gd name="connsiteX2" fmla="*/ 0 w 7395210"/>
                <a:gd name="connsiteY2" fmla="*/ 3446145 h 3446145"/>
                <a:gd name="connsiteX0" fmla="*/ 7395210 w 7395210"/>
                <a:gd name="connsiteY0" fmla="*/ 0 h 3446145"/>
                <a:gd name="connsiteX1" fmla="*/ 4781550 w 7395210"/>
                <a:gd name="connsiteY1" fmla="*/ 1476375 h 3446145"/>
                <a:gd name="connsiteX2" fmla="*/ 0 w 7395210"/>
                <a:gd name="connsiteY2" fmla="*/ 3446145 h 3446145"/>
                <a:gd name="connsiteX0" fmla="*/ 7395210 w 7395210"/>
                <a:gd name="connsiteY0" fmla="*/ 0 h 3446145"/>
                <a:gd name="connsiteX1" fmla="*/ 0 w 7395210"/>
                <a:gd name="connsiteY1" fmla="*/ 3446145 h 3446145"/>
                <a:gd name="connsiteX0" fmla="*/ 7395210 w 7430673"/>
                <a:gd name="connsiteY0" fmla="*/ 0 h 3446145"/>
                <a:gd name="connsiteX1" fmla="*/ 0 w 7430673"/>
                <a:gd name="connsiteY1" fmla="*/ 3446145 h 3446145"/>
                <a:gd name="connsiteX0" fmla="*/ 7395210 w 7431246"/>
                <a:gd name="connsiteY0" fmla="*/ 0 h 3446145"/>
                <a:gd name="connsiteX1" fmla="*/ 0 w 7431246"/>
                <a:gd name="connsiteY1" fmla="*/ 3446145 h 3446145"/>
                <a:gd name="connsiteX0" fmla="*/ 7558377 w 7593427"/>
                <a:gd name="connsiteY0" fmla="*/ 0 h 3409793"/>
                <a:gd name="connsiteX1" fmla="*/ 0 w 7593427"/>
                <a:gd name="connsiteY1" fmla="*/ 3409793 h 3409793"/>
                <a:gd name="connsiteX0" fmla="*/ 7558377 w 7563957"/>
                <a:gd name="connsiteY0" fmla="*/ 0 h 3409793"/>
                <a:gd name="connsiteX1" fmla="*/ 0 w 7563957"/>
                <a:gd name="connsiteY1" fmla="*/ 3409793 h 3409793"/>
                <a:gd name="connsiteX0" fmla="*/ 7558377 w 7559041"/>
                <a:gd name="connsiteY0" fmla="*/ 0 h 3409793"/>
                <a:gd name="connsiteX1" fmla="*/ 0 w 7559041"/>
                <a:gd name="connsiteY1" fmla="*/ 3409793 h 3409793"/>
                <a:gd name="connsiteX0" fmla="*/ 7581687 w 7582350"/>
                <a:gd name="connsiteY0" fmla="*/ 0 h 3347995"/>
                <a:gd name="connsiteX1" fmla="*/ 0 w 7582350"/>
                <a:gd name="connsiteY1" fmla="*/ 3347995 h 3347995"/>
                <a:gd name="connsiteX0" fmla="*/ 7581687 w 7581688"/>
                <a:gd name="connsiteY0" fmla="*/ 0 h 3347995"/>
                <a:gd name="connsiteX1" fmla="*/ 0 w 7581688"/>
                <a:gd name="connsiteY1" fmla="*/ 3347995 h 334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81688" h="3347995">
                  <a:moveTo>
                    <a:pt x="7581687" y="0"/>
                  </a:moveTo>
                  <a:cubicBezTo>
                    <a:pt x="7404302" y="392236"/>
                    <a:pt x="2560320" y="2361205"/>
                    <a:pt x="0" y="3347995"/>
                  </a:cubicBezTo>
                </a:path>
              </a:pathLst>
            </a:custGeom>
            <a:noFill/>
            <a:ln w="28575">
              <a:solidFill>
                <a:srgbClr val="00AEE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56B2D77-66AF-4874-B825-6F2F8A2938DE}"/>
                </a:ext>
              </a:extLst>
            </p:cNvPr>
            <p:cNvSpPr/>
            <p:nvPr/>
          </p:nvSpPr>
          <p:spPr>
            <a:xfrm>
              <a:off x="1436563" y="1579216"/>
              <a:ext cx="517359" cy="514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174E570D-DB03-4FEA-A8D4-BE04249372F0}"/>
                </a:ext>
              </a:extLst>
            </p:cNvPr>
            <p:cNvGrpSpPr/>
            <p:nvPr/>
          </p:nvGrpSpPr>
          <p:grpSpPr>
            <a:xfrm>
              <a:off x="1499559" y="1639673"/>
              <a:ext cx="391754" cy="389247"/>
              <a:chOff x="7485261" y="528332"/>
              <a:chExt cx="432000" cy="432000"/>
            </a:xfrm>
          </p:grpSpPr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C777A95F-CC8C-4E9C-A216-2D7A45440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5261" y="528332"/>
                <a:ext cx="432000" cy="43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Rechteck: abgerundete Ecken 35">
                <a:extLst>
                  <a:ext uri="{FF2B5EF4-FFF2-40B4-BE49-F238E27FC236}">
                    <a16:creationId xmlns:a16="http://schemas.microsoft.com/office/drawing/2014/main" id="{48F34604-8A8E-406D-8D26-38CD3D0F673C}"/>
                  </a:ext>
                </a:extLst>
              </p:cNvPr>
              <p:cNvSpPr/>
              <p:nvPr/>
            </p:nvSpPr>
            <p:spPr>
              <a:xfrm>
                <a:off x="7538091" y="607787"/>
                <a:ext cx="340489" cy="31413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4A33E502-9B31-4B1C-815E-E3EDB3818C85}"/>
                </a:ext>
              </a:extLst>
            </p:cNvPr>
            <p:cNvSpPr/>
            <p:nvPr/>
          </p:nvSpPr>
          <p:spPr>
            <a:xfrm>
              <a:off x="1557794" y="1703315"/>
              <a:ext cx="283429" cy="270027"/>
            </a:xfrm>
            <a:prstGeom prst="ellipse">
              <a:avLst/>
            </a:prstGeom>
            <a:noFill/>
            <a:ln w="19050">
              <a:solidFill>
                <a:srgbClr val="83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331528B7-E4B6-468E-B15F-44686B7E46E9}"/>
                </a:ext>
              </a:extLst>
            </p:cNvPr>
            <p:cNvSpPr txBox="1"/>
            <p:nvPr/>
          </p:nvSpPr>
          <p:spPr>
            <a:xfrm flipH="1">
              <a:off x="1571885" y="1722701"/>
              <a:ext cx="435865" cy="22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838181"/>
                  </a:solidFill>
                </a:rPr>
                <a:t>H</a:t>
              </a:r>
              <a:r>
                <a:rPr lang="de-DE" sz="1400" b="1" baseline="-25000" dirty="0">
                  <a:solidFill>
                    <a:srgbClr val="838181"/>
                  </a:solidFill>
                </a:rPr>
                <a:t>2</a:t>
              </a:r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6F4196FC-9DAA-40DB-96C8-5CDE66766D02}"/>
                </a:ext>
              </a:extLst>
            </p:cNvPr>
            <p:cNvCxnSpPr/>
            <p:nvPr/>
          </p:nvCxnSpPr>
          <p:spPr>
            <a:xfrm>
              <a:off x="1689545" y="2093859"/>
              <a:ext cx="0" cy="612419"/>
            </a:xfrm>
            <a:prstGeom prst="line">
              <a:avLst/>
            </a:prstGeom>
            <a:ln w="1270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7336510-3D3F-4815-9F11-239072A3FC00}"/>
              </a:ext>
            </a:extLst>
          </p:cNvPr>
          <p:cNvGrpSpPr/>
          <p:nvPr/>
        </p:nvGrpSpPr>
        <p:grpSpPr>
          <a:xfrm>
            <a:off x="2926425" y="623454"/>
            <a:ext cx="2404358" cy="1429056"/>
            <a:chOff x="2382870" y="598173"/>
            <a:chExt cx="1632434" cy="1017350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BD3FCC9C-3F24-4D97-9E0C-7E2418CD1D2C}"/>
                </a:ext>
              </a:extLst>
            </p:cNvPr>
            <p:cNvGrpSpPr/>
            <p:nvPr/>
          </p:nvGrpSpPr>
          <p:grpSpPr>
            <a:xfrm>
              <a:off x="2382870" y="598173"/>
              <a:ext cx="1632434" cy="1017350"/>
              <a:chOff x="2382870" y="598173"/>
              <a:chExt cx="1632434" cy="1017350"/>
            </a:xfrm>
          </p:grpSpPr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876C6C82-7FF8-4FFC-BA79-D6006C450D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1102" y="754108"/>
                <a:ext cx="0" cy="564308"/>
              </a:xfrm>
              <a:prstGeom prst="line">
                <a:avLst/>
              </a:prstGeom>
              <a:ln w="12700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2733DF43-A972-4721-A843-FF9D3AD7F698}"/>
                  </a:ext>
                </a:extLst>
              </p:cNvPr>
              <p:cNvSpPr/>
              <p:nvPr/>
            </p:nvSpPr>
            <p:spPr>
              <a:xfrm>
                <a:off x="3010040" y="598173"/>
                <a:ext cx="501434" cy="45432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4C457477-53F1-4F4F-859C-9C7FC1763218}"/>
                  </a:ext>
                </a:extLst>
              </p:cNvPr>
              <p:cNvGrpSpPr/>
              <p:nvPr/>
            </p:nvGrpSpPr>
            <p:grpSpPr>
              <a:xfrm>
                <a:off x="3065342" y="640135"/>
                <a:ext cx="400050" cy="354773"/>
                <a:chOff x="3065342" y="640135"/>
                <a:chExt cx="400050" cy="354773"/>
              </a:xfrm>
            </p:grpSpPr>
            <p:pic>
              <p:nvPicPr>
                <p:cNvPr id="50" name="Grafik 49" descr="Ein Bild, das Text enthält.&#10;&#10;Automatisch generierte Beschreibung">
                  <a:extLst>
                    <a:ext uri="{FF2B5EF4-FFF2-40B4-BE49-F238E27FC236}">
                      <a16:creationId xmlns:a16="http://schemas.microsoft.com/office/drawing/2014/main" id="{E57ACF28-2523-4E05-8271-C2FC002220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6104" y="648584"/>
                  <a:ext cx="340798" cy="34632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1" name="Inhaltsplatzhalter 21">
                  <a:extLst>
                    <a:ext uri="{FF2B5EF4-FFF2-40B4-BE49-F238E27FC236}">
                      <a16:creationId xmlns:a16="http://schemas.microsoft.com/office/drawing/2014/main" id="{210FC5D2-E3FF-4CA7-BE99-36E8F4030E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65342" y="640135"/>
                  <a:ext cx="400050" cy="159802"/>
                </a:xfrm>
                <a:prstGeom prst="rect">
                  <a:avLst/>
                </a:prstGeom>
              </p:spPr>
              <p:txBody>
                <a:bodyPr/>
                <a:lstStyle>
                  <a:lvl1pPr marL="268295" indent="-268295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7079" indent="-285757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96960" indent="-228606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52570" indent="-228606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17704" indent="-228606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§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63" indent="-228606" algn="l" defTabSz="914423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74" indent="-228606" algn="l" defTabSz="914423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86" indent="-228606" algn="l" defTabSz="914423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97" indent="-228606" algn="l" defTabSz="914423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050" b="1" dirty="0">
                      <a:solidFill>
                        <a:srgbClr val="838181"/>
                      </a:solidFill>
                    </a:rPr>
                    <a:t>H</a:t>
                  </a:r>
                  <a:r>
                    <a:rPr lang="en-US" sz="1050" b="1" baseline="-25000" dirty="0">
                      <a:solidFill>
                        <a:srgbClr val="838181"/>
                      </a:solidFill>
                    </a:rPr>
                    <a:t>2</a:t>
                  </a:r>
                  <a:endParaRPr lang="en-US" sz="1050" b="1" dirty="0">
                    <a:solidFill>
                      <a:srgbClr val="838181"/>
                    </a:solidFill>
                  </a:endParaRPr>
                </a:p>
                <a:p>
                  <a:pPr marL="400050" indent="-400050">
                    <a:buFont typeface="+mj-lt"/>
                    <a:buAutoNum type="romanLcPeriod"/>
                  </a:pPr>
                  <a:endParaRPr lang="en-US" sz="1050" b="1" dirty="0">
                    <a:solidFill>
                      <a:srgbClr val="838181"/>
                    </a:solidFill>
                  </a:endParaRPr>
                </a:p>
                <a:p>
                  <a:pPr marL="400050" indent="-400050">
                    <a:buFont typeface="+mj-lt"/>
                    <a:buAutoNum type="romanLcPeriod"/>
                  </a:pPr>
                  <a:endParaRPr lang="en-US" sz="1050" b="1" dirty="0">
                    <a:solidFill>
                      <a:srgbClr val="838181"/>
                    </a:solidFill>
                  </a:endParaRPr>
                </a:p>
              </p:txBody>
            </p:sp>
          </p:grp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AED1E28-1258-43BC-8E52-AF3548E2F3BF}"/>
                  </a:ext>
                </a:extLst>
              </p:cNvPr>
              <p:cNvSpPr/>
              <p:nvPr/>
            </p:nvSpPr>
            <p:spPr>
              <a:xfrm>
                <a:off x="2382870" y="1242252"/>
                <a:ext cx="1632434" cy="373271"/>
              </a:xfrm>
              <a:custGeom>
                <a:avLst/>
                <a:gdLst>
                  <a:gd name="connsiteX0" fmla="*/ 0 w 2082800"/>
                  <a:gd name="connsiteY0" fmla="*/ 457200 h 930275"/>
                  <a:gd name="connsiteX1" fmla="*/ 422275 w 2082800"/>
                  <a:gd name="connsiteY1" fmla="*/ 0 h 930275"/>
                  <a:gd name="connsiteX2" fmla="*/ 1162050 w 2082800"/>
                  <a:gd name="connsiteY2" fmla="*/ 215900 h 930275"/>
                  <a:gd name="connsiteX3" fmla="*/ 2082800 w 2082800"/>
                  <a:gd name="connsiteY3" fmla="*/ 930275 h 930275"/>
                  <a:gd name="connsiteX4" fmla="*/ 0 w 2082800"/>
                  <a:gd name="connsiteY4" fmla="*/ 457200 h 930275"/>
                  <a:gd name="connsiteX0" fmla="*/ 0 w 1162050"/>
                  <a:gd name="connsiteY0" fmla="*/ 457200 h 682625"/>
                  <a:gd name="connsiteX1" fmla="*/ 422275 w 1162050"/>
                  <a:gd name="connsiteY1" fmla="*/ 0 h 682625"/>
                  <a:gd name="connsiteX2" fmla="*/ 1162050 w 1162050"/>
                  <a:gd name="connsiteY2" fmla="*/ 215900 h 682625"/>
                  <a:gd name="connsiteX3" fmla="*/ 811212 w 1162050"/>
                  <a:gd name="connsiteY3" fmla="*/ 682625 h 682625"/>
                  <a:gd name="connsiteX4" fmla="*/ 0 w 1162050"/>
                  <a:gd name="connsiteY4" fmla="*/ 457200 h 682625"/>
                  <a:gd name="connsiteX0" fmla="*/ 0 w 1600200"/>
                  <a:gd name="connsiteY0" fmla="*/ 457200 h 682625"/>
                  <a:gd name="connsiteX1" fmla="*/ 422275 w 1600200"/>
                  <a:gd name="connsiteY1" fmla="*/ 0 h 682625"/>
                  <a:gd name="connsiteX2" fmla="*/ 1600200 w 1600200"/>
                  <a:gd name="connsiteY2" fmla="*/ 382587 h 682625"/>
                  <a:gd name="connsiteX3" fmla="*/ 811212 w 1600200"/>
                  <a:gd name="connsiteY3" fmla="*/ 682625 h 682625"/>
                  <a:gd name="connsiteX4" fmla="*/ 0 w 1600200"/>
                  <a:gd name="connsiteY4" fmla="*/ 457200 h 682625"/>
                  <a:gd name="connsiteX0" fmla="*/ 0 w 1600200"/>
                  <a:gd name="connsiteY0" fmla="*/ 400050 h 625475"/>
                  <a:gd name="connsiteX1" fmla="*/ 903287 w 1600200"/>
                  <a:gd name="connsiteY1" fmla="*/ 0 h 625475"/>
                  <a:gd name="connsiteX2" fmla="*/ 1600200 w 1600200"/>
                  <a:gd name="connsiteY2" fmla="*/ 325437 h 625475"/>
                  <a:gd name="connsiteX3" fmla="*/ 811212 w 1600200"/>
                  <a:gd name="connsiteY3" fmla="*/ 625475 h 625475"/>
                  <a:gd name="connsiteX4" fmla="*/ 0 w 1600200"/>
                  <a:gd name="connsiteY4" fmla="*/ 400050 h 625475"/>
                  <a:gd name="connsiteX0" fmla="*/ 0 w 1685925"/>
                  <a:gd name="connsiteY0" fmla="*/ 338137 h 625475"/>
                  <a:gd name="connsiteX1" fmla="*/ 989012 w 1685925"/>
                  <a:gd name="connsiteY1" fmla="*/ 0 h 625475"/>
                  <a:gd name="connsiteX2" fmla="*/ 1685925 w 1685925"/>
                  <a:gd name="connsiteY2" fmla="*/ 325437 h 625475"/>
                  <a:gd name="connsiteX3" fmla="*/ 896937 w 1685925"/>
                  <a:gd name="connsiteY3" fmla="*/ 625475 h 625475"/>
                  <a:gd name="connsiteX4" fmla="*/ 0 w 1685925"/>
                  <a:gd name="connsiteY4" fmla="*/ 338137 h 625475"/>
                  <a:gd name="connsiteX0" fmla="*/ 0 w 1685925"/>
                  <a:gd name="connsiteY0" fmla="*/ 338137 h 635000"/>
                  <a:gd name="connsiteX1" fmla="*/ 989012 w 1685925"/>
                  <a:gd name="connsiteY1" fmla="*/ 0 h 635000"/>
                  <a:gd name="connsiteX2" fmla="*/ 1685925 w 1685925"/>
                  <a:gd name="connsiteY2" fmla="*/ 325437 h 635000"/>
                  <a:gd name="connsiteX3" fmla="*/ 782637 w 1685925"/>
                  <a:gd name="connsiteY3" fmla="*/ 635000 h 635000"/>
                  <a:gd name="connsiteX4" fmla="*/ 0 w 1685925"/>
                  <a:gd name="connsiteY4" fmla="*/ 338137 h 635000"/>
                  <a:gd name="connsiteX0" fmla="*/ 0 w 1685925"/>
                  <a:gd name="connsiteY0" fmla="*/ 338137 h 644525"/>
                  <a:gd name="connsiteX1" fmla="*/ 989012 w 1685925"/>
                  <a:gd name="connsiteY1" fmla="*/ 0 h 644525"/>
                  <a:gd name="connsiteX2" fmla="*/ 1685925 w 1685925"/>
                  <a:gd name="connsiteY2" fmla="*/ 325437 h 644525"/>
                  <a:gd name="connsiteX3" fmla="*/ 796925 w 1685925"/>
                  <a:gd name="connsiteY3" fmla="*/ 644525 h 644525"/>
                  <a:gd name="connsiteX4" fmla="*/ 0 w 1685925"/>
                  <a:gd name="connsiteY4" fmla="*/ 338137 h 644525"/>
                  <a:gd name="connsiteX0" fmla="*/ 0 w 1685925"/>
                  <a:gd name="connsiteY0" fmla="*/ 319087 h 625475"/>
                  <a:gd name="connsiteX1" fmla="*/ 953293 w 1685925"/>
                  <a:gd name="connsiteY1" fmla="*/ 0 h 625475"/>
                  <a:gd name="connsiteX2" fmla="*/ 1685925 w 1685925"/>
                  <a:gd name="connsiteY2" fmla="*/ 306387 h 625475"/>
                  <a:gd name="connsiteX3" fmla="*/ 796925 w 1685925"/>
                  <a:gd name="connsiteY3" fmla="*/ 625475 h 625475"/>
                  <a:gd name="connsiteX4" fmla="*/ 0 w 1685925"/>
                  <a:gd name="connsiteY4" fmla="*/ 319087 h 625475"/>
                  <a:gd name="connsiteX0" fmla="*/ 0 w 1685925"/>
                  <a:gd name="connsiteY0" fmla="*/ 290512 h 596900"/>
                  <a:gd name="connsiteX1" fmla="*/ 896143 w 1685925"/>
                  <a:gd name="connsiteY1" fmla="*/ 0 h 596900"/>
                  <a:gd name="connsiteX2" fmla="*/ 1685925 w 1685925"/>
                  <a:gd name="connsiteY2" fmla="*/ 277812 h 596900"/>
                  <a:gd name="connsiteX3" fmla="*/ 796925 w 1685925"/>
                  <a:gd name="connsiteY3" fmla="*/ 596900 h 596900"/>
                  <a:gd name="connsiteX4" fmla="*/ 0 w 1685925"/>
                  <a:gd name="connsiteY4" fmla="*/ 290512 h 596900"/>
                  <a:gd name="connsiteX0" fmla="*/ 0 w 1685925"/>
                  <a:gd name="connsiteY0" fmla="*/ 290512 h 587375"/>
                  <a:gd name="connsiteX1" fmla="*/ 896143 w 1685925"/>
                  <a:gd name="connsiteY1" fmla="*/ 0 h 587375"/>
                  <a:gd name="connsiteX2" fmla="*/ 1685925 w 1685925"/>
                  <a:gd name="connsiteY2" fmla="*/ 277812 h 587375"/>
                  <a:gd name="connsiteX3" fmla="*/ 858838 w 1685925"/>
                  <a:gd name="connsiteY3" fmla="*/ 587375 h 587375"/>
                  <a:gd name="connsiteX4" fmla="*/ 0 w 1685925"/>
                  <a:gd name="connsiteY4" fmla="*/ 290512 h 587375"/>
                  <a:gd name="connsiteX0" fmla="*/ 0 w 1685925"/>
                  <a:gd name="connsiteY0" fmla="*/ 290512 h 556419"/>
                  <a:gd name="connsiteX1" fmla="*/ 896143 w 1685925"/>
                  <a:gd name="connsiteY1" fmla="*/ 0 h 556419"/>
                  <a:gd name="connsiteX2" fmla="*/ 1685925 w 1685925"/>
                  <a:gd name="connsiteY2" fmla="*/ 277812 h 556419"/>
                  <a:gd name="connsiteX3" fmla="*/ 925513 w 1685925"/>
                  <a:gd name="connsiteY3" fmla="*/ 556419 h 556419"/>
                  <a:gd name="connsiteX4" fmla="*/ 0 w 1685925"/>
                  <a:gd name="connsiteY4" fmla="*/ 290512 h 556419"/>
                  <a:gd name="connsiteX0" fmla="*/ 0 w 1685925"/>
                  <a:gd name="connsiteY0" fmla="*/ 252412 h 518319"/>
                  <a:gd name="connsiteX1" fmla="*/ 853280 w 1685925"/>
                  <a:gd name="connsiteY1" fmla="*/ 0 h 518319"/>
                  <a:gd name="connsiteX2" fmla="*/ 1685925 w 1685925"/>
                  <a:gd name="connsiteY2" fmla="*/ 239712 h 518319"/>
                  <a:gd name="connsiteX3" fmla="*/ 925513 w 1685925"/>
                  <a:gd name="connsiteY3" fmla="*/ 518319 h 518319"/>
                  <a:gd name="connsiteX4" fmla="*/ 0 w 1685925"/>
                  <a:gd name="connsiteY4" fmla="*/ 252412 h 518319"/>
                  <a:gd name="connsiteX0" fmla="*/ 0 w 1719262"/>
                  <a:gd name="connsiteY0" fmla="*/ 252412 h 518319"/>
                  <a:gd name="connsiteX1" fmla="*/ 853280 w 1719262"/>
                  <a:gd name="connsiteY1" fmla="*/ 0 h 518319"/>
                  <a:gd name="connsiteX2" fmla="*/ 1719262 w 1719262"/>
                  <a:gd name="connsiteY2" fmla="*/ 192087 h 518319"/>
                  <a:gd name="connsiteX3" fmla="*/ 925513 w 1719262"/>
                  <a:gd name="connsiteY3" fmla="*/ 518319 h 518319"/>
                  <a:gd name="connsiteX4" fmla="*/ 0 w 1719262"/>
                  <a:gd name="connsiteY4" fmla="*/ 252412 h 518319"/>
                  <a:gd name="connsiteX0" fmla="*/ 0 w 1733550"/>
                  <a:gd name="connsiteY0" fmla="*/ 252412 h 518319"/>
                  <a:gd name="connsiteX1" fmla="*/ 853280 w 1733550"/>
                  <a:gd name="connsiteY1" fmla="*/ 0 h 518319"/>
                  <a:gd name="connsiteX2" fmla="*/ 1733550 w 1733550"/>
                  <a:gd name="connsiteY2" fmla="*/ 215899 h 518319"/>
                  <a:gd name="connsiteX3" fmla="*/ 925513 w 1733550"/>
                  <a:gd name="connsiteY3" fmla="*/ 518319 h 518319"/>
                  <a:gd name="connsiteX4" fmla="*/ 0 w 1733550"/>
                  <a:gd name="connsiteY4" fmla="*/ 252412 h 518319"/>
                  <a:gd name="connsiteX0" fmla="*/ 0 w 1733550"/>
                  <a:gd name="connsiteY0" fmla="*/ 252412 h 518319"/>
                  <a:gd name="connsiteX1" fmla="*/ 853280 w 1733550"/>
                  <a:gd name="connsiteY1" fmla="*/ 0 h 518319"/>
                  <a:gd name="connsiteX2" fmla="*/ 1733550 w 1733550"/>
                  <a:gd name="connsiteY2" fmla="*/ 189705 h 518319"/>
                  <a:gd name="connsiteX3" fmla="*/ 925513 w 1733550"/>
                  <a:gd name="connsiteY3" fmla="*/ 518319 h 518319"/>
                  <a:gd name="connsiteX4" fmla="*/ 0 w 1733550"/>
                  <a:gd name="connsiteY4" fmla="*/ 252412 h 518319"/>
                  <a:gd name="connsiteX0" fmla="*/ 0 w 1778943"/>
                  <a:gd name="connsiteY0" fmla="*/ 334216 h 518319"/>
                  <a:gd name="connsiteX1" fmla="*/ 898673 w 1778943"/>
                  <a:gd name="connsiteY1" fmla="*/ 0 h 518319"/>
                  <a:gd name="connsiteX2" fmla="*/ 1778943 w 1778943"/>
                  <a:gd name="connsiteY2" fmla="*/ 189705 h 518319"/>
                  <a:gd name="connsiteX3" fmla="*/ 970906 w 1778943"/>
                  <a:gd name="connsiteY3" fmla="*/ 518319 h 518319"/>
                  <a:gd name="connsiteX4" fmla="*/ 0 w 1778943"/>
                  <a:gd name="connsiteY4" fmla="*/ 334216 h 518319"/>
                  <a:gd name="connsiteX0" fmla="*/ 0 w 1778943"/>
                  <a:gd name="connsiteY0" fmla="*/ 334216 h 579672"/>
                  <a:gd name="connsiteX1" fmla="*/ 898673 w 1778943"/>
                  <a:gd name="connsiteY1" fmla="*/ 0 h 579672"/>
                  <a:gd name="connsiteX2" fmla="*/ 1778943 w 1778943"/>
                  <a:gd name="connsiteY2" fmla="*/ 189705 h 579672"/>
                  <a:gd name="connsiteX3" fmla="*/ 849317 w 1778943"/>
                  <a:gd name="connsiteY3" fmla="*/ 579672 h 579672"/>
                  <a:gd name="connsiteX4" fmla="*/ 0 w 1778943"/>
                  <a:gd name="connsiteY4" fmla="*/ 334216 h 579672"/>
                  <a:gd name="connsiteX0" fmla="*/ 0 w 1798397"/>
                  <a:gd name="connsiteY0" fmla="*/ 354667 h 579672"/>
                  <a:gd name="connsiteX1" fmla="*/ 918127 w 1798397"/>
                  <a:gd name="connsiteY1" fmla="*/ 0 h 579672"/>
                  <a:gd name="connsiteX2" fmla="*/ 1798397 w 1798397"/>
                  <a:gd name="connsiteY2" fmla="*/ 189705 h 579672"/>
                  <a:gd name="connsiteX3" fmla="*/ 868771 w 1798397"/>
                  <a:gd name="connsiteY3" fmla="*/ 579672 h 579672"/>
                  <a:gd name="connsiteX4" fmla="*/ 0 w 1798397"/>
                  <a:gd name="connsiteY4" fmla="*/ 354667 h 579672"/>
                  <a:gd name="connsiteX0" fmla="*/ 0 w 1798397"/>
                  <a:gd name="connsiteY0" fmla="*/ 206396 h 431401"/>
                  <a:gd name="connsiteX1" fmla="*/ 884081 w 1798397"/>
                  <a:gd name="connsiteY1" fmla="*/ 0 h 431401"/>
                  <a:gd name="connsiteX2" fmla="*/ 1798397 w 1798397"/>
                  <a:gd name="connsiteY2" fmla="*/ 41434 h 431401"/>
                  <a:gd name="connsiteX3" fmla="*/ 868771 w 1798397"/>
                  <a:gd name="connsiteY3" fmla="*/ 431401 h 431401"/>
                  <a:gd name="connsiteX4" fmla="*/ 0 w 1798397"/>
                  <a:gd name="connsiteY4" fmla="*/ 206396 h 431401"/>
                  <a:gd name="connsiteX0" fmla="*/ 0 w 1735170"/>
                  <a:gd name="connsiteY0" fmla="*/ 206396 h 431401"/>
                  <a:gd name="connsiteX1" fmla="*/ 884081 w 1735170"/>
                  <a:gd name="connsiteY1" fmla="*/ 0 h 431401"/>
                  <a:gd name="connsiteX2" fmla="*/ 1735170 w 1735170"/>
                  <a:gd name="connsiteY2" fmla="*/ 82336 h 431401"/>
                  <a:gd name="connsiteX3" fmla="*/ 868771 w 1735170"/>
                  <a:gd name="connsiteY3" fmla="*/ 431401 h 431401"/>
                  <a:gd name="connsiteX4" fmla="*/ 0 w 1735170"/>
                  <a:gd name="connsiteY4" fmla="*/ 206396 h 431401"/>
                  <a:gd name="connsiteX0" fmla="*/ 0 w 1667080"/>
                  <a:gd name="connsiteY0" fmla="*/ 252412 h 431401"/>
                  <a:gd name="connsiteX1" fmla="*/ 815991 w 1667080"/>
                  <a:gd name="connsiteY1" fmla="*/ 0 h 431401"/>
                  <a:gd name="connsiteX2" fmla="*/ 1667080 w 1667080"/>
                  <a:gd name="connsiteY2" fmla="*/ 82336 h 431401"/>
                  <a:gd name="connsiteX3" fmla="*/ 800681 w 1667080"/>
                  <a:gd name="connsiteY3" fmla="*/ 431401 h 431401"/>
                  <a:gd name="connsiteX4" fmla="*/ 0 w 1667080"/>
                  <a:gd name="connsiteY4" fmla="*/ 252412 h 431401"/>
                  <a:gd name="connsiteX0" fmla="*/ 0 w 1667080"/>
                  <a:gd name="connsiteY0" fmla="*/ 252412 h 400724"/>
                  <a:gd name="connsiteX1" fmla="*/ 815991 w 1667080"/>
                  <a:gd name="connsiteY1" fmla="*/ 0 h 400724"/>
                  <a:gd name="connsiteX2" fmla="*/ 1667080 w 1667080"/>
                  <a:gd name="connsiteY2" fmla="*/ 82336 h 400724"/>
                  <a:gd name="connsiteX3" fmla="*/ 844454 w 1667080"/>
                  <a:gd name="connsiteY3" fmla="*/ 400724 h 400724"/>
                  <a:gd name="connsiteX4" fmla="*/ 0 w 1667080"/>
                  <a:gd name="connsiteY4" fmla="*/ 252412 h 40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7080" h="400724">
                    <a:moveTo>
                      <a:pt x="0" y="252412"/>
                    </a:moveTo>
                    <a:lnTo>
                      <a:pt x="815991" y="0"/>
                    </a:lnTo>
                    <a:lnTo>
                      <a:pt x="1667080" y="82336"/>
                    </a:lnTo>
                    <a:lnTo>
                      <a:pt x="844454" y="400724"/>
                    </a:lnTo>
                    <a:lnTo>
                      <a:pt x="0" y="252412"/>
                    </a:lnTo>
                    <a:close/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8B7A2593-4CD4-4E00-82E0-507B841EF6C0}"/>
                </a:ext>
              </a:extLst>
            </p:cNvPr>
            <p:cNvCxnSpPr>
              <a:cxnSpLocks/>
            </p:cNvCxnSpPr>
            <p:nvPr/>
          </p:nvCxnSpPr>
          <p:spPr>
            <a:xfrm>
              <a:off x="2777064" y="927306"/>
              <a:ext cx="0" cy="564308"/>
            </a:xfrm>
            <a:prstGeom prst="line">
              <a:avLst/>
            </a:prstGeom>
            <a:ln w="1270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27EF2ACF-C380-4480-B868-3A25BED21D81}"/>
                </a:ext>
              </a:extLst>
            </p:cNvPr>
            <p:cNvSpPr/>
            <p:nvPr/>
          </p:nvSpPr>
          <p:spPr>
            <a:xfrm>
              <a:off x="2526347" y="854127"/>
              <a:ext cx="501434" cy="45432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15BAE866-E7DB-486D-8EED-2F4A59BC1F5A}"/>
                </a:ext>
              </a:extLst>
            </p:cNvPr>
            <p:cNvGrpSpPr/>
            <p:nvPr/>
          </p:nvGrpSpPr>
          <p:grpSpPr>
            <a:xfrm>
              <a:off x="2594024" y="890286"/>
              <a:ext cx="346324" cy="346324"/>
              <a:chOff x="2734855" y="648584"/>
              <a:chExt cx="346324" cy="3463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3" name="Grafik 42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8633FFC2-441D-449E-836B-7B15B27CC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4855" y="648584"/>
                <a:ext cx="346324" cy="346324"/>
              </a:xfrm>
              <a:prstGeom prst="rect">
                <a:avLst/>
              </a:prstGeom>
            </p:spPr>
          </p:pic>
          <p:pic>
            <p:nvPicPr>
              <p:cNvPr id="44" name="Grafik 43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2B1B5227-2A16-48D7-82D4-DA6574B9A5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45" t="18709" r="6011" b="25230"/>
              <a:stretch/>
            </p:blipFill>
            <p:spPr>
              <a:xfrm>
                <a:off x="2830116" y="754108"/>
                <a:ext cx="232883" cy="152437"/>
              </a:xfrm>
              <a:prstGeom prst="rect">
                <a:avLst/>
              </a:prstGeom>
            </p:spPr>
          </p:pic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8FBAC150-05C3-48F5-A381-B648EE742644}"/>
                  </a:ext>
                </a:extLst>
              </p:cNvPr>
              <p:cNvSpPr/>
              <p:nvPr/>
            </p:nvSpPr>
            <p:spPr>
              <a:xfrm>
                <a:off x="2897194" y="813360"/>
                <a:ext cx="100012" cy="55780"/>
              </a:xfrm>
              <a:prstGeom prst="rect">
                <a:avLst/>
              </a:prstGeom>
              <a:solidFill>
                <a:srgbClr val="83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2" name="Inhaltsplatzhalter 21">
              <a:extLst>
                <a:ext uri="{FF2B5EF4-FFF2-40B4-BE49-F238E27FC236}">
                  <a16:creationId xmlns:a16="http://schemas.microsoft.com/office/drawing/2014/main" id="{44AC2568-9C40-4778-89B5-F73D22F7B2E0}"/>
                </a:ext>
              </a:extLst>
            </p:cNvPr>
            <p:cNvSpPr txBox="1">
              <a:spLocks/>
            </p:cNvSpPr>
            <p:nvPr/>
          </p:nvSpPr>
          <p:spPr>
            <a:xfrm>
              <a:off x="2705417" y="988864"/>
              <a:ext cx="294767" cy="159802"/>
            </a:xfrm>
            <a:prstGeom prst="rect">
              <a:avLst/>
            </a:prstGeom>
          </p:spPr>
          <p:txBody>
            <a:bodyPr/>
            <a:lstStyle>
              <a:lvl1pPr marL="268295" indent="-26829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27079" indent="-285757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96960" indent="-228606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52570" indent="-228606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17704" indent="-228606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63" indent="-228606" algn="l" defTabSz="91442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74" indent="-228606" algn="l" defTabSz="91442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86" indent="-228606" algn="l" defTabSz="91442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97" indent="-228606" algn="l" defTabSz="91442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00" b="1" dirty="0">
                  <a:solidFill>
                    <a:schemeClr val="bg1"/>
                  </a:solidFill>
                </a:rPr>
                <a:t>H</a:t>
              </a:r>
              <a:r>
                <a:rPr lang="en-US" sz="900" b="1" baseline="-25000" dirty="0">
                  <a:solidFill>
                    <a:schemeClr val="bg1"/>
                  </a:solidFill>
                </a:rPr>
                <a:t>2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marL="400050" indent="-400050">
                <a:buFont typeface="+mj-lt"/>
                <a:buAutoNum type="romanLcPeriod"/>
              </a:pPr>
              <a:endParaRPr lang="en-US" sz="900" b="1" dirty="0">
                <a:solidFill>
                  <a:schemeClr val="bg1"/>
                </a:solidFill>
              </a:endParaRPr>
            </a:p>
            <a:p>
              <a:pPr marL="400050" indent="-400050">
                <a:buFont typeface="+mj-lt"/>
                <a:buAutoNum type="romanLcPeriod"/>
              </a:pP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1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dirty="0"/>
              <a:t> Verwertung </a:t>
            </a:r>
            <a:br>
              <a:rPr lang="de-DE" dirty="0"/>
            </a:br>
            <a:r>
              <a:rPr lang="de-DE" b="0" dirty="0"/>
              <a:t>Gasnetzeinspeisung</a:t>
            </a:r>
          </a:p>
        </p:txBody>
      </p:sp>
      <p:pic>
        <p:nvPicPr>
          <p:cNvPr id="42" name="Grafik 41" descr="Ein Bild, das Gebäude, Schnee, sitzend, Straße enthält.&#10;&#10;Automatisch generierte Beschreibung">
            <a:extLst>
              <a:ext uri="{FF2B5EF4-FFF2-40B4-BE49-F238E27FC236}">
                <a16:creationId xmlns:a16="http://schemas.microsoft.com/office/drawing/2014/main" id="{C5203823-AE23-4ED8-BCC4-0E00537B63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3808" y="2005817"/>
            <a:ext cx="2674624" cy="1909482"/>
          </a:xfrm>
          <a:prstGeom prst="rect">
            <a:avLst/>
          </a:prstGeom>
        </p:spPr>
      </p:pic>
      <p:pic>
        <p:nvPicPr>
          <p:cNvPr id="44" name="Grafik 43" descr="Ein Bild, das Tisch, sitzend, Bauwesen, Feuer enthält.&#10;&#10;Automatisch generierte Beschreibung">
            <a:extLst>
              <a:ext uri="{FF2B5EF4-FFF2-40B4-BE49-F238E27FC236}">
                <a16:creationId xmlns:a16="http://schemas.microsoft.com/office/drawing/2014/main" id="{C00C7DB4-B1D5-4BD6-9ABF-34D1CE333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8364" y="1962845"/>
            <a:ext cx="2668602" cy="2001452"/>
          </a:xfrm>
          <a:prstGeom prst="rect">
            <a:avLst/>
          </a:prstGeom>
        </p:spPr>
      </p:pic>
      <p:pic>
        <p:nvPicPr>
          <p:cNvPr id="45" name="Grafik 44" descr="Ein Bild, das sitzend, grün, klein, Graffiti enthält.&#10;&#10;Automatisch generierte Beschreibung">
            <a:extLst>
              <a:ext uri="{FF2B5EF4-FFF2-40B4-BE49-F238E27FC236}">
                <a16:creationId xmlns:a16="http://schemas.microsoft.com/office/drawing/2014/main" id="{433A385A-C8F3-4EED-9FD4-D93A566D6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1430" y="1962843"/>
            <a:ext cx="2668601" cy="2001451"/>
          </a:xfrm>
          <a:prstGeom prst="rect">
            <a:avLst/>
          </a:prstGeom>
        </p:spPr>
      </p:pic>
      <p:pic>
        <p:nvPicPr>
          <p:cNvPr id="48" name="Grafik 47" descr="Ein Bild, das Gebäude, Straße, Schnee, bedeckt enthält.&#10;&#10;Automatisch generierte Beschreibung">
            <a:extLst>
              <a:ext uri="{FF2B5EF4-FFF2-40B4-BE49-F238E27FC236}">
                <a16:creationId xmlns:a16="http://schemas.microsoft.com/office/drawing/2014/main" id="{AA20156C-4E36-452D-9DC7-1D90C15EC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4579" y="1955816"/>
            <a:ext cx="2676633" cy="2007475"/>
          </a:xfrm>
          <a:prstGeom prst="rect">
            <a:avLst/>
          </a:prstGeom>
        </p:spPr>
      </p:pic>
      <p:pic>
        <p:nvPicPr>
          <p:cNvPr id="49" name="Grafik 48" descr="Ein Bild, das Gebäude, Straße, Verkehr, Stadt enthält.&#10;&#10;Automatisch generierte Beschreibung">
            <a:extLst>
              <a:ext uri="{FF2B5EF4-FFF2-40B4-BE49-F238E27FC236}">
                <a16:creationId xmlns:a16="http://schemas.microsoft.com/office/drawing/2014/main" id="{6D54A20A-824A-498E-BE64-CB1F0C1B0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8690" y="1958831"/>
            <a:ext cx="2668600" cy="2001450"/>
          </a:xfrm>
          <a:prstGeom prst="rect">
            <a:avLst/>
          </a:prstGeom>
        </p:spPr>
      </p:pic>
      <p:pic>
        <p:nvPicPr>
          <p:cNvPr id="50" name="Grafik 49" descr="Ein Bild, das drinnen, Metall, Stuhl, sitzend enthält.&#10;&#10;Automatisch generierte Beschreibung">
            <a:extLst>
              <a:ext uri="{FF2B5EF4-FFF2-40B4-BE49-F238E27FC236}">
                <a16:creationId xmlns:a16="http://schemas.microsoft.com/office/drawing/2014/main" id="{D37137E2-04C5-4E85-80F4-E6A0148F095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33" y="1625252"/>
            <a:ext cx="1909482" cy="2668599"/>
          </a:xfrm>
          <a:prstGeom prst="rect">
            <a:avLst/>
          </a:prstGeom>
          <a:ln>
            <a:noFill/>
          </a:ln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B2760B1B-3CF9-4AD5-A15A-CA9FD9893535}"/>
              </a:ext>
            </a:extLst>
          </p:cNvPr>
          <p:cNvSpPr txBox="1"/>
          <p:nvPr/>
        </p:nvSpPr>
        <p:spPr>
          <a:xfrm>
            <a:off x="-41832" y="4415802"/>
            <a:ext cx="1933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Straßensperrung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Aufbruch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3E01C79-5A7E-44E2-983A-3AE48FD99214}"/>
              </a:ext>
            </a:extLst>
          </p:cNvPr>
          <p:cNvSpPr txBox="1"/>
          <p:nvPr/>
        </p:nvSpPr>
        <p:spPr>
          <a:xfrm>
            <a:off x="2037319" y="4415802"/>
            <a:ext cx="19094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Verlegung im Sandbett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180 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Edelstahl DN 40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11,5 bar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43F648F-D6CC-41E4-993A-745B55C09DD7}"/>
              </a:ext>
            </a:extLst>
          </p:cNvPr>
          <p:cNvSpPr txBox="1"/>
          <p:nvPr/>
        </p:nvSpPr>
        <p:spPr>
          <a:xfrm>
            <a:off x="8147038" y="4415802"/>
            <a:ext cx="1534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Versiegelung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9FFC3A6-B5D4-4536-8399-A7B4EBC48B99}"/>
              </a:ext>
            </a:extLst>
          </p:cNvPr>
          <p:cNvSpPr txBox="1"/>
          <p:nvPr/>
        </p:nvSpPr>
        <p:spPr>
          <a:xfrm>
            <a:off x="10221655" y="4415802"/>
            <a:ext cx="188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GDR-Anlage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/>
              <a:t>H2- Einspeisung</a:t>
            </a:r>
            <a:endParaRPr lang="de-DE" sz="1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FD8E344-DFD1-4686-95FF-43CF5A452A9C}"/>
              </a:ext>
            </a:extLst>
          </p:cNvPr>
          <p:cNvSpPr txBox="1"/>
          <p:nvPr/>
        </p:nvSpPr>
        <p:spPr>
          <a:xfrm>
            <a:off x="6069772" y="4415802"/>
            <a:ext cx="1534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Warnstreifen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9D60E2A-0296-4995-9604-7611DABA960C}"/>
              </a:ext>
            </a:extLst>
          </p:cNvPr>
          <p:cNvSpPr txBox="1"/>
          <p:nvPr/>
        </p:nvSpPr>
        <p:spPr>
          <a:xfrm>
            <a:off x="4000568" y="4415802"/>
            <a:ext cx="1534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Sandbett Schüttung</a:t>
            </a:r>
          </a:p>
        </p:txBody>
      </p:sp>
    </p:spTree>
    <p:extLst>
      <p:ext uri="{BB962C8B-B14F-4D97-AF65-F5344CB8AC3E}">
        <p14:creationId xmlns:p14="http://schemas.microsoft.com/office/powerpoint/2010/main" val="233650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2DA71E3-44C7-485C-9F7D-3803ECAB031B}"/>
              </a:ext>
            </a:extLst>
          </p:cNvPr>
          <p:cNvSpPr txBox="1">
            <a:spLocks/>
          </p:cNvSpPr>
          <p:nvPr/>
        </p:nvSpPr>
        <p:spPr>
          <a:xfrm>
            <a:off x="206607" y="266468"/>
            <a:ext cx="11512319" cy="475403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Gestehungspreis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grüner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Wasserstoff“</a:t>
            </a:r>
            <a:r>
              <a:rPr lang="de-DE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928027" y="1201003"/>
            <a:ext cx="10677119" cy="4771966"/>
            <a:chOff x="928027" y="1746913"/>
            <a:chExt cx="9672319" cy="422605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9D47C67-EFEE-48D1-BF62-0648F91CA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3"/>
            <a:stretch/>
          </p:blipFill>
          <p:spPr>
            <a:xfrm>
              <a:off x="928027" y="1746913"/>
              <a:ext cx="9672319" cy="4226056"/>
            </a:xfrm>
            <a:prstGeom prst="rect">
              <a:avLst/>
            </a:prstGeom>
          </p:spPr>
        </p:pic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A20EE2B2-75B0-45BD-935F-D4B20D41231D}"/>
                </a:ext>
              </a:extLst>
            </p:cNvPr>
            <p:cNvCxnSpPr/>
            <p:nvPr/>
          </p:nvCxnSpPr>
          <p:spPr>
            <a:xfrm flipH="1" flipV="1">
              <a:off x="3705463" y="2612695"/>
              <a:ext cx="18600" cy="16981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CCE73148-3CEF-4A6F-B0A8-1597FB4A12E6}"/>
                </a:ext>
              </a:extLst>
            </p:cNvPr>
            <p:cNvCxnSpPr/>
            <p:nvPr/>
          </p:nvCxnSpPr>
          <p:spPr>
            <a:xfrm flipV="1">
              <a:off x="4952570" y="2676867"/>
              <a:ext cx="1551" cy="151025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38A341E3-B9FB-47AE-8877-E8651080A775}"/>
                </a:ext>
              </a:extLst>
            </p:cNvPr>
            <p:cNvCxnSpPr/>
            <p:nvPr/>
          </p:nvCxnSpPr>
          <p:spPr>
            <a:xfrm>
              <a:off x="3735674" y="2775865"/>
              <a:ext cx="1175073" cy="271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F71339F1-BB54-445E-AAEB-DCF31EF4C0CB}"/>
                </a:ext>
              </a:extLst>
            </p:cNvPr>
            <p:cNvSpPr txBox="1"/>
            <p:nvPr/>
          </p:nvSpPr>
          <p:spPr bwMode="auto">
            <a:xfrm>
              <a:off x="3494325" y="2200439"/>
              <a:ext cx="1723847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rtlCol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1400" dirty="0"/>
                <a:t>Strombezugspreise</a:t>
              </a:r>
            </a:p>
            <a:p>
              <a:pPr algn="ctr"/>
              <a:r>
                <a:rPr lang="de-DE" sz="1400" dirty="0"/>
                <a:t>GHE, Elektrolyse</a:t>
              </a:r>
              <a:endParaRPr lang="en-GB" sz="1400" dirty="0"/>
            </a:p>
          </p:txBody>
        </p:sp>
        <p:sp>
          <p:nvSpPr>
            <p:cNvPr id="12" name="Pfeil nach rechts 6">
              <a:extLst>
                <a:ext uri="{FF2B5EF4-FFF2-40B4-BE49-F238E27FC236}">
                  <a16:creationId xmlns:a16="http://schemas.microsoft.com/office/drawing/2014/main" id="{3BBF1FF4-1E73-4014-BA51-AEB3DA85D42F}"/>
                </a:ext>
              </a:extLst>
            </p:cNvPr>
            <p:cNvSpPr/>
            <p:nvPr/>
          </p:nvSpPr>
          <p:spPr>
            <a:xfrm rot="5400000" flipH="1">
              <a:off x="2685427" y="4488390"/>
              <a:ext cx="890055" cy="334781"/>
            </a:xfrm>
            <a:prstGeom prst="rightArrow">
              <a:avLst>
                <a:gd name="adj1" fmla="val 50000"/>
                <a:gd name="adj2" fmla="val 21428"/>
              </a:avLst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13B82BD-BFDF-44EC-A26E-6271233C7006}"/>
                </a:ext>
              </a:extLst>
            </p:cNvPr>
            <p:cNvSpPr txBox="1"/>
            <p:nvPr/>
          </p:nvSpPr>
          <p:spPr bwMode="auto">
            <a:xfrm>
              <a:off x="3206100" y="4310806"/>
              <a:ext cx="2111773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rtlCol="0">
              <a:prstTxWarp prst="textNoShape">
                <a:avLst/>
              </a:prstTxWarp>
              <a:spAutoFit/>
            </a:bodyPr>
            <a:lstStyle/>
            <a:p>
              <a:r>
                <a:rPr lang="de-DE" sz="1400" dirty="0"/>
                <a:t>Stromgestehungskosten</a:t>
              </a:r>
            </a:p>
            <a:p>
              <a:r>
                <a:rPr lang="de-DE" sz="1400" dirty="0"/>
                <a:t>PV-Großanlagen</a:t>
              </a:r>
              <a:endParaRPr lang="en-GB" sz="1400" dirty="0"/>
            </a:p>
          </p:txBody>
        </p:sp>
        <p:sp>
          <p:nvSpPr>
            <p:cNvPr id="3" name="Textfeld 2"/>
            <p:cNvSpPr txBox="1"/>
            <p:nvPr/>
          </p:nvSpPr>
          <p:spPr>
            <a:xfrm flipH="1">
              <a:off x="1971165" y="2612695"/>
              <a:ext cx="1722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H2- Preis</a:t>
              </a:r>
            </a:p>
            <a:p>
              <a:r>
                <a:rPr lang="de-DE" dirty="0"/>
                <a:t>6 – 8 €/kg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1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Klimaquartier – Neue Weststadt Esslingen </a:t>
            </a:r>
            <a:br>
              <a:rPr lang="de-DE" dirty="0"/>
            </a:br>
            <a:r>
              <a:rPr lang="de-DE" b="0" dirty="0"/>
              <a:t>THG </a:t>
            </a:r>
            <a:r>
              <a:rPr lang="de-DE" b="0" dirty="0" smtClean="0"/>
              <a:t>Emissionen im Lebenszyklus</a:t>
            </a:r>
            <a:endParaRPr lang="de-DE" b="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78422" y="1031028"/>
            <a:ext cx="10976432" cy="5369763"/>
            <a:chOff x="278422" y="890009"/>
            <a:chExt cx="10976432" cy="536976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6322F47-8AA1-445A-B3D3-5E22306B8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22" y="890009"/>
              <a:ext cx="9847033" cy="5369763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5F5D910-D68C-49E9-904F-BD22AB207690}"/>
                </a:ext>
              </a:extLst>
            </p:cNvPr>
            <p:cNvSpPr txBox="1"/>
            <p:nvPr/>
          </p:nvSpPr>
          <p:spPr>
            <a:xfrm>
              <a:off x="530034" y="5858585"/>
              <a:ext cx="2490066" cy="342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000" dirty="0">
                  <a:solidFill>
                    <a:srgbClr val="505050"/>
                  </a:solidFill>
                </a:rPr>
                <a:t>Basis (Gasnetzeinspeisung)</a:t>
              </a:r>
            </a:p>
          </p:txBody>
        </p:sp>
        <p:sp>
          <p:nvSpPr>
            <p:cNvPr id="11" name="Freihandform: Form 5">
              <a:extLst>
                <a:ext uri="{FF2B5EF4-FFF2-40B4-BE49-F238E27FC236}">
                  <a16:creationId xmlns:a16="http://schemas.microsoft.com/office/drawing/2014/main" id="{5BEDA8D2-DB43-49C9-A27E-C8C37DE8040A}"/>
                </a:ext>
              </a:extLst>
            </p:cNvPr>
            <p:cNvSpPr/>
            <p:nvPr/>
          </p:nvSpPr>
          <p:spPr>
            <a:xfrm>
              <a:off x="1188011" y="2498722"/>
              <a:ext cx="8667984" cy="730048"/>
            </a:xfrm>
            <a:custGeom>
              <a:avLst/>
              <a:gdLst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0400" h="1356360">
                  <a:moveTo>
                    <a:pt x="0" y="1356360"/>
                  </a:moveTo>
                  <a:cubicBezTo>
                    <a:pt x="2130737" y="286055"/>
                    <a:pt x="4461098" y="316892"/>
                    <a:pt x="7010400" y="0"/>
                  </a:cubicBezTo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B656E872-A10A-4AE1-A677-5EFBDA3B69E3}"/>
                </a:ext>
              </a:extLst>
            </p:cNvPr>
            <p:cNvCxnSpPr>
              <a:cxnSpLocks/>
            </p:cNvCxnSpPr>
            <p:nvPr/>
          </p:nvCxnSpPr>
          <p:spPr>
            <a:xfrm>
              <a:off x="651872" y="6017343"/>
              <a:ext cx="18158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DAF75C0-39FB-495A-9256-DDC79B289631}"/>
                </a:ext>
              </a:extLst>
            </p:cNvPr>
            <p:cNvSpPr txBox="1"/>
            <p:nvPr/>
          </p:nvSpPr>
          <p:spPr>
            <a:xfrm>
              <a:off x="2617233" y="5858585"/>
              <a:ext cx="3256462" cy="342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000" dirty="0">
                  <a:solidFill>
                    <a:srgbClr val="505050"/>
                  </a:solidFill>
                </a:rPr>
                <a:t>Energiewendedienlicher Strombezug Ely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59569FC-A96D-433F-843B-3922DDC31F21}"/>
                </a:ext>
              </a:extLst>
            </p:cNvPr>
            <p:cNvSpPr txBox="1"/>
            <p:nvPr/>
          </p:nvSpPr>
          <p:spPr>
            <a:xfrm>
              <a:off x="5523372" y="5858585"/>
              <a:ext cx="2586840" cy="342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000" dirty="0">
                  <a:solidFill>
                    <a:srgbClr val="505050"/>
                  </a:solidFill>
                </a:rPr>
                <a:t>H</a:t>
              </a:r>
              <a:r>
                <a:rPr lang="de-DE" sz="1000" baseline="-25000" dirty="0">
                  <a:solidFill>
                    <a:srgbClr val="505050"/>
                  </a:solidFill>
                </a:rPr>
                <a:t>2</a:t>
              </a:r>
              <a:r>
                <a:rPr lang="de-DE" sz="1000" dirty="0">
                  <a:solidFill>
                    <a:srgbClr val="505050"/>
                  </a:solidFill>
                </a:rPr>
                <a:t> Verwertung Industrie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4B2D679-97A4-4B9A-8EED-DDC45607733B}"/>
                </a:ext>
              </a:extLst>
            </p:cNvPr>
            <p:cNvSpPr txBox="1"/>
            <p:nvPr/>
          </p:nvSpPr>
          <p:spPr>
            <a:xfrm>
              <a:off x="7497949" y="5858585"/>
              <a:ext cx="2586840" cy="342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000" dirty="0">
                  <a:solidFill>
                    <a:srgbClr val="505050"/>
                  </a:solidFill>
                </a:rPr>
                <a:t>H</a:t>
              </a:r>
              <a:r>
                <a:rPr lang="de-DE" sz="1000" baseline="-25000" dirty="0">
                  <a:solidFill>
                    <a:srgbClr val="505050"/>
                  </a:solidFill>
                </a:rPr>
                <a:t>2</a:t>
              </a:r>
              <a:r>
                <a:rPr lang="de-DE" sz="1000" dirty="0">
                  <a:solidFill>
                    <a:srgbClr val="505050"/>
                  </a:solidFill>
                </a:rPr>
                <a:t> Verwertung Mobilität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2F8DE022-B5AF-4EA0-B205-B80BA9AE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45884" y="6017343"/>
              <a:ext cx="181581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ihandform: Form 25">
              <a:extLst>
                <a:ext uri="{FF2B5EF4-FFF2-40B4-BE49-F238E27FC236}">
                  <a16:creationId xmlns:a16="http://schemas.microsoft.com/office/drawing/2014/main" id="{2498CAC8-D33C-49E9-82B9-8E321AEEE5F5}"/>
                </a:ext>
              </a:extLst>
            </p:cNvPr>
            <p:cNvSpPr/>
            <p:nvPr/>
          </p:nvSpPr>
          <p:spPr>
            <a:xfrm>
              <a:off x="1206101" y="2664615"/>
              <a:ext cx="8649895" cy="597111"/>
            </a:xfrm>
            <a:custGeom>
              <a:avLst/>
              <a:gdLst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759293 h 1759293"/>
                <a:gd name="connsiteX1" fmla="*/ 7010400 w 7010400"/>
                <a:gd name="connsiteY1" fmla="*/ 402933 h 1759293"/>
                <a:gd name="connsiteX0" fmla="*/ 0 w 7010400"/>
                <a:gd name="connsiteY0" fmla="*/ 1973654 h 1973654"/>
                <a:gd name="connsiteX1" fmla="*/ 7010400 w 7010400"/>
                <a:gd name="connsiteY1" fmla="*/ 617294 h 19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0400" h="1973654">
                  <a:moveTo>
                    <a:pt x="0" y="1973654"/>
                  </a:moveTo>
                  <a:cubicBezTo>
                    <a:pt x="2188692" y="-1180429"/>
                    <a:pt x="4873222" y="318225"/>
                    <a:pt x="7010400" y="617294"/>
                  </a:cubicBezTo>
                </a:path>
              </a:pathLst>
            </a:cu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8EFC149B-5F78-4795-8D2A-9A0A2D7A0A78}"/>
                </a:ext>
              </a:extLst>
            </p:cNvPr>
            <p:cNvCxnSpPr>
              <a:cxnSpLocks/>
            </p:cNvCxnSpPr>
            <p:nvPr/>
          </p:nvCxnSpPr>
          <p:spPr>
            <a:xfrm>
              <a:off x="5782905" y="6017343"/>
              <a:ext cx="181581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A2261BBA-B1F2-49FB-A1E8-17DBB0E878A1}"/>
                </a:ext>
              </a:extLst>
            </p:cNvPr>
            <p:cNvCxnSpPr>
              <a:cxnSpLocks/>
            </p:cNvCxnSpPr>
            <p:nvPr/>
          </p:nvCxnSpPr>
          <p:spPr>
            <a:xfrm>
              <a:off x="7757485" y="6017343"/>
              <a:ext cx="18158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ihandform: Form 28">
              <a:extLst>
                <a:ext uri="{FF2B5EF4-FFF2-40B4-BE49-F238E27FC236}">
                  <a16:creationId xmlns:a16="http://schemas.microsoft.com/office/drawing/2014/main" id="{3C84AC46-D3C3-402A-9B95-B96D0E870BDF}"/>
                </a:ext>
              </a:extLst>
            </p:cNvPr>
            <p:cNvSpPr/>
            <p:nvPr/>
          </p:nvSpPr>
          <p:spPr>
            <a:xfrm>
              <a:off x="1206101" y="2308346"/>
              <a:ext cx="8649895" cy="953987"/>
            </a:xfrm>
            <a:custGeom>
              <a:avLst/>
              <a:gdLst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56360 h 1356360"/>
                <a:gd name="connsiteX1" fmla="*/ 7010400 w 7010400"/>
                <a:gd name="connsiteY1" fmla="*/ 0 h 1356360"/>
                <a:gd name="connsiteX0" fmla="*/ 0 w 7010400"/>
                <a:gd name="connsiteY0" fmla="*/ 1373660 h 1373660"/>
                <a:gd name="connsiteX1" fmla="*/ 7010400 w 7010400"/>
                <a:gd name="connsiteY1" fmla="*/ 17300 h 1373660"/>
                <a:gd name="connsiteX0" fmla="*/ 0 w 7010400"/>
                <a:gd name="connsiteY0" fmla="*/ 1555903 h 1555903"/>
                <a:gd name="connsiteX1" fmla="*/ 7010400 w 7010400"/>
                <a:gd name="connsiteY1" fmla="*/ 199543 h 1555903"/>
                <a:gd name="connsiteX0" fmla="*/ 0 w 7010400"/>
                <a:gd name="connsiteY0" fmla="*/ 1488907 h 1488907"/>
                <a:gd name="connsiteX1" fmla="*/ 7010400 w 7010400"/>
                <a:gd name="connsiteY1" fmla="*/ 132547 h 14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0400" h="1488907">
                  <a:moveTo>
                    <a:pt x="0" y="1488907"/>
                  </a:moveTo>
                  <a:cubicBezTo>
                    <a:pt x="2439830" y="-435465"/>
                    <a:pt x="4577008" y="9465"/>
                    <a:pt x="7010400" y="132547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DEFA41A-2530-4F13-AF7A-7A1334BAA6C7}"/>
                </a:ext>
              </a:extLst>
            </p:cNvPr>
            <p:cNvSpPr txBox="1"/>
            <p:nvPr/>
          </p:nvSpPr>
          <p:spPr>
            <a:xfrm>
              <a:off x="1338811" y="4155730"/>
              <a:ext cx="29551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505050"/>
                  </a:solidFill>
                </a:rPr>
                <a:t>CO</a:t>
              </a:r>
              <a:r>
                <a:rPr lang="de-DE" sz="2000" b="1" baseline="-25000" dirty="0">
                  <a:solidFill>
                    <a:srgbClr val="505050"/>
                  </a:solidFill>
                </a:rPr>
                <a:t>2</a:t>
              </a:r>
              <a:r>
                <a:rPr lang="de-DE" sz="2000" b="1" dirty="0">
                  <a:solidFill>
                    <a:srgbClr val="505050"/>
                  </a:solidFill>
                </a:rPr>
                <a:t>Herstellung („CO</a:t>
              </a:r>
              <a:r>
                <a:rPr lang="de-DE" sz="2000" b="1" baseline="-25000" dirty="0">
                  <a:solidFill>
                    <a:srgbClr val="505050"/>
                  </a:solidFill>
                </a:rPr>
                <a:t>2</a:t>
              </a:r>
              <a:r>
                <a:rPr lang="de-DE" sz="2000" b="1" dirty="0">
                  <a:solidFill>
                    <a:srgbClr val="505050"/>
                  </a:solidFill>
                </a:rPr>
                <a:t>A“): 690 kg/m²</a:t>
              </a:r>
              <a:r>
                <a:rPr lang="de-DE" sz="2000" b="1" baseline="-25000" dirty="0">
                  <a:solidFill>
                    <a:srgbClr val="505050"/>
                  </a:solidFill>
                </a:rPr>
                <a:t>NRF</a:t>
              </a:r>
            </a:p>
          </p:txBody>
        </p:sp>
        <p:sp>
          <p:nvSpPr>
            <p:cNvPr id="22" name="Geschweifte Klammer rechts 21">
              <a:extLst>
                <a:ext uri="{FF2B5EF4-FFF2-40B4-BE49-F238E27FC236}">
                  <a16:creationId xmlns:a16="http://schemas.microsoft.com/office/drawing/2014/main" id="{8BAF9F09-05EF-4F5D-A99E-8819A85EC31E}"/>
                </a:ext>
              </a:extLst>
            </p:cNvPr>
            <p:cNvSpPr/>
            <p:nvPr/>
          </p:nvSpPr>
          <p:spPr>
            <a:xfrm>
              <a:off x="1262041" y="3260630"/>
              <a:ext cx="208795" cy="2138862"/>
            </a:xfrm>
            <a:prstGeom prst="rightBrace">
              <a:avLst/>
            </a:prstGeom>
            <a:ln w="12700"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Geschweifte Klammer rechts 22">
              <a:extLst>
                <a:ext uri="{FF2B5EF4-FFF2-40B4-BE49-F238E27FC236}">
                  <a16:creationId xmlns:a16="http://schemas.microsoft.com/office/drawing/2014/main" id="{2CD7CD9D-D4A5-40DF-AEC3-6534EA4CBE2F}"/>
                </a:ext>
              </a:extLst>
            </p:cNvPr>
            <p:cNvSpPr/>
            <p:nvPr/>
          </p:nvSpPr>
          <p:spPr>
            <a:xfrm>
              <a:off x="9899668" y="1840750"/>
              <a:ext cx="197132" cy="1034570"/>
            </a:xfrm>
            <a:prstGeom prst="rightBrace">
              <a:avLst/>
            </a:prstGeom>
            <a:ln w="12700"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7110373-41BB-4468-9244-BB7F4BDD87B5}"/>
                </a:ext>
              </a:extLst>
            </p:cNvPr>
            <p:cNvSpPr txBox="1"/>
            <p:nvPr/>
          </p:nvSpPr>
          <p:spPr>
            <a:xfrm>
              <a:off x="9957567" y="2060611"/>
              <a:ext cx="12972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505050"/>
                  </a:solidFill>
                </a:rPr>
                <a:t>CO</a:t>
              </a:r>
              <a:r>
                <a:rPr lang="de-DE" sz="1600" b="1" baseline="-25000" dirty="0">
                  <a:solidFill>
                    <a:srgbClr val="505050"/>
                  </a:solidFill>
                </a:rPr>
                <a:t>2</a:t>
              </a:r>
              <a:r>
                <a:rPr lang="de-DE" sz="1600" b="1" dirty="0">
                  <a:solidFill>
                    <a:srgbClr val="505050"/>
                  </a:solidFill>
                </a:rPr>
                <a:t>Betrieb </a:t>
              </a:r>
            </a:p>
            <a:p>
              <a:pPr algn="ctr"/>
              <a:r>
                <a:rPr lang="de-DE" sz="1600" b="1" dirty="0">
                  <a:solidFill>
                    <a:srgbClr val="505050"/>
                  </a:solidFill>
                </a:rPr>
                <a:t>(„CO</a:t>
              </a:r>
              <a:r>
                <a:rPr lang="de-DE" sz="1600" b="1" baseline="-25000" dirty="0">
                  <a:solidFill>
                    <a:srgbClr val="505050"/>
                  </a:solidFill>
                </a:rPr>
                <a:t>2</a:t>
              </a:r>
              <a:r>
                <a:rPr lang="de-DE" sz="1600" b="1" dirty="0">
                  <a:solidFill>
                    <a:srgbClr val="505050"/>
                  </a:solidFill>
                </a:rPr>
                <a:t>B“)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39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CA6F4E1-24E4-4ED2-8584-44A865BA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C85A66-8C61-4888-AEF2-5E90AECD1A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1">
            <a:extLst>
              <a:ext uri="{FF2B5EF4-FFF2-40B4-BE49-F238E27FC236}">
                <a16:creationId xmlns:a16="http://schemas.microsoft.com/office/drawing/2014/main" id="{3A8BF5E2-AC9C-493C-9372-B008D156C4CB}"/>
              </a:ext>
            </a:extLst>
          </p:cNvPr>
          <p:cNvSpPr txBox="1">
            <a:spLocks/>
          </p:cNvSpPr>
          <p:nvPr/>
        </p:nvSpPr>
        <p:spPr>
          <a:xfrm>
            <a:off x="732459" y="1693417"/>
            <a:ext cx="10320225" cy="2018779"/>
          </a:xfrm>
          <a:prstGeom prst="rect">
            <a:avLst/>
          </a:prstGeom>
        </p:spPr>
        <p:txBody>
          <a:bodyPr/>
          <a:lstStyle>
            <a:lvl1pPr marL="268295" indent="-26829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79" indent="-28575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6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257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17704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de-DE" sz="3600" b="1" dirty="0" smtClean="0"/>
              <a:t>Ist </a:t>
            </a:r>
            <a:r>
              <a:rPr lang="de-DE" sz="3600" b="1" dirty="0"/>
              <a:t>das Konzept </a:t>
            </a:r>
            <a:r>
              <a:rPr lang="de-DE" sz="3600" b="1" dirty="0" smtClean="0"/>
              <a:t>skalierbar?</a:t>
            </a:r>
          </a:p>
          <a:p>
            <a:pPr marL="0" indent="0" algn="ctr">
              <a:spcAft>
                <a:spcPts val="600"/>
              </a:spcAft>
              <a:buNone/>
            </a:pPr>
            <a:endParaRPr lang="de-DE" sz="3600" b="1" dirty="0" smtClean="0"/>
          </a:p>
          <a:p>
            <a:pPr marL="0" indent="0" algn="ctr">
              <a:spcAft>
                <a:spcPts val="600"/>
              </a:spcAft>
              <a:buNone/>
            </a:pPr>
            <a:r>
              <a:rPr lang="de-DE" sz="3600" b="1" dirty="0" smtClean="0"/>
              <a:t>Übertragbar auf </a:t>
            </a:r>
            <a:r>
              <a:rPr lang="de-DE" sz="3600" b="1" dirty="0"/>
              <a:t>andere </a:t>
            </a:r>
            <a:r>
              <a:rPr lang="de-DE" sz="3600" b="1" dirty="0" smtClean="0"/>
              <a:t>Quartiere?</a:t>
            </a:r>
          </a:p>
          <a:p>
            <a:pPr marL="0" indent="0" algn="ctr">
              <a:spcAft>
                <a:spcPts val="600"/>
              </a:spcAft>
              <a:buNone/>
            </a:pP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1596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Skalierbarkeit und Übertragbarkeit</a:t>
            </a:r>
            <a:br>
              <a:rPr lang="de-DE" dirty="0"/>
            </a:br>
            <a:r>
              <a:rPr lang="de-DE" b="0" dirty="0" smtClean="0"/>
              <a:t>P2G &amp; P2H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C4DD33-B15E-4BFC-A002-8B7AE9E54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5" y="903514"/>
            <a:ext cx="9938718" cy="56618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B90836-8705-42FD-8A4F-AC3CB9C0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72" y="5080167"/>
            <a:ext cx="1665027" cy="15352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D99BA1D-6706-448A-BEF3-4B9CE27A5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10" y="2258273"/>
            <a:ext cx="1980470" cy="164205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949543" y="936732"/>
            <a:ext cx="2247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Machbarkeits- Analysen an sechs Standorten in Baden-Württemberg</a:t>
            </a:r>
          </a:p>
        </p:txBody>
      </p:sp>
      <p:sp>
        <p:nvSpPr>
          <p:cNvPr id="3" name="Textfeld 2"/>
          <p:cNvSpPr txBox="1"/>
          <p:nvPr/>
        </p:nvSpPr>
        <p:spPr>
          <a:xfrm flipH="1">
            <a:off x="10085694" y="4021541"/>
            <a:ext cx="206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Kommunen</a:t>
            </a:r>
          </a:p>
          <a:p>
            <a:pPr marL="285750" indent="-285750">
              <a:buFontTx/>
              <a:buChar char="-"/>
            </a:pPr>
            <a:r>
              <a:rPr lang="de-DE" dirty="0"/>
              <a:t>Stakeholder</a:t>
            </a:r>
          </a:p>
          <a:p>
            <a:pPr marL="285750" indent="-285750">
              <a:buFontTx/>
              <a:buChar char="-"/>
            </a:pPr>
            <a:r>
              <a:rPr lang="de-DE" dirty="0"/>
              <a:t>EVU</a:t>
            </a:r>
          </a:p>
          <a:p>
            <a:pPr marL="285750" indent="-285750">
              <a:buFontTx/>
              <a:buChar char="-"/>
            </a:pPr>
            <a:r>
              <a:rPr lang="de-DE" dirty="0"/>
              <a:t>Industrie</a:t>
            </a:r>
          </a:p>
        </p:txBody>
      </p:sp>
      <p:sp>
        <p:nvSpPr>
          <p:cNvPr id="5" name="Textfeld 4"/>
          <p:cNvSpPr txBox="1"/>
          <p:nvPr/>
        </p:nvSpPr>
        <p:spPr>
          <a:xfrm flipH="1">
            <a:off x="6396476" y="1260144"/>
            <a:ext cx="235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2022 – 2024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46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54A236D-B2B8-4BE5-841B-9D222A9046C7}"/>
              </a:ext>
            </a:extLst>
          </p:cNvPr>
          <p:cNvSpPr txBox="1"/>
          <p:nvPr/>
        </p:nvSpPr>
        <p:spPr>
          <a:xfrm>
            <a:off x="8485405" y="1449141"/>
            <a:ext cx="3238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https://neue-weststadt.de/</a:t>
            </a:r>
            <a:r>
              <a:rPr lang="de-DE" sz="3600" b="1" dirty="0">
                <a:latin typeface="Calibri" panose="020F0502020204030204"/>
              </a:rPr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FB62D8-95E4-41E1-B7CD-1D02DC59E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" y="1316293"/>
            <a:ext cx="8431731" cy="496663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51834" y="109897"/>
            <a:ext cx="5107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Machen statt reden!</a:t>
            </a:r>
          </a:p>
          <a:p>
            <a:pPr eaLnBrk="0" hangingPunct="0"/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Klimaquartier Neue Weststadt Esslingen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14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7F522185-821B-4468-8C1B-841BA00F4492}"/>
              </a:ext>
            </a:extLst>
          </p:cNvPr>
          <p:cNvSpPr/>
          <p:nvPr/>
        </p:nvSpPr>
        <p:spPr>
          <a:xfrm>
            <a:off x="6242473" y="346487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3CF6DD2B-6C87-4845-AFF5-2828596FAA9E}"/>
              </a:ext>
            </a:extLst>
          </p:cNvPr>
          <p:cNvGrpSpPr/>
          <p:nvPr/>
        </p:nvGrpSpPr>
        <p:grpSpPr>
          <a:xfrm>
            <a:off x="440791" y="1746989"/>
            <a:ext cx="10017236" cy="4726263"/>
            <a:chOff x="749362" y="1146877"/>
            <a:chExt cx="6917431" cy="3744932"/>
          </a:xfrm>
        </p:grpSpPr>
        <p:pic>
          <p:nvPicPr>
            <p:cNvPr id="148" name="Picture 175">
              <a:extLst>
                <a:ext uri="{FF2B5EF4-FFF2-40B4-BE49-F238E27FC236}">
                  <a16:creationId xmlns:a16="http://schemas.microsoft.com/office/drawing/2014/main" id="{A5C78E66-AE19-4502-BB31-0D132580F42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6298" y="1146877"/>
              <a:ext cx="2232090" cy="3313718"/>
            </a:xfrm>
            <a:prstGeom prst="rect">
              <a:avLst/>
            </a:prstGeom>
            <a:noFill/>
          </p:spPr>
        </p:pic>
        <p:pic>
          <p:nvPicPr>
            <p:cNvPr id="149" name="Picture 176">
              <a:extLst>
                <a:ext uri="{FF2B5EF4-FFF2-40B4-BE49-F238E27FC236}">
                  <a16:creationId xmlns:a16="http://schemas.microsoft.com/office/drawing/2014/main" id="{20EA3FF6-3734-406F-8B76-E627A599AC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60509" y="3291074"/>
              <a:ext cx="89784" cy="98930"/>
            </a:xfrm>
            <a:prstGeom prst="rect">
              <a:avLst/>
            </a:prstGeom>
            <a:noFill/>
          </p:spPr>
        </p:pic>
        <p:sp>
          <p:nvSpPr>
            <p:cNvPr id="150" name="Freeform 177">
              <a:extLst>
                <a:ext uri="{FF2B5EF4-FFF2-40B4-BE49-F238E27FC236}">
                  <a16:creationId xmlns:a16="http://schemas.microsoft.com/office/drawing/2014/main" id="{9C61A9C6-C2F2-4CEA-816C-45A2CFC441E6}"/>
                </a:ext>
              </a:extLst>
            </p:cNvPr>
            <p:cNvSpPr/>
            <p:nvPr/>
          </p:nvSpPr>
          <p:spPr>
            <a:xfrm>
              <a:off x="1202509" y="3379249"/>
              <a:ext cx="45719" cy="90327"/>
            </a:xfrm>
            <a:custGeom>
              <a:avLst/>
              <a:gdLst/>
              <a:ahLst/>
              <a:cxnLst/>
              <a:rect l="0" t="0" r="0" b="0"/>
              <a:pathLst>
                <a:path w="6096" h="106680">
                  <a:moveTo>
                    <a:pt x="0" y="106680"/>
                  </a:moveTo>
                  <a:lnTo>
                    <a:pt x="6096" y="10668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51" name="Picture 178">
              <a:extLst>
                <a:ext uri="{FF2B5EF4-FFF2-40B4-BE49-F238E27FC236}">
                  <a16:creationId xmlns:a16="http://schemas.microsoft.com/office/drawing/2014/main" id="{BF792180-1A1A-4A3E-932E-AD346F1A86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1122" y="1422591"/>
              <a:ext cx="89784" cy="98930"/>
            </a:xfrm>
            <a:prstGeom prst="rect">
              <a:avLst/>
            </a:prstGeom>
            <a:noFill/>
          </p:spPr>
        </p:pic>
        <p:sp>
          <p:nvSpPr>
            <p:cNvPr id="152" name="Freeform 179">
              <a:extLst>
                <a:ext uri="{FF2B5EF4-FFF2-40B4-BE49-F238E27FC236}">
                  <a16:creationId xmlns:a16="http://schemas.microsoft.com/office/drawing/2014/main" id="{FCB4AF0E-D12B-4EEC-958F-27437D1DBDED}"/>
                </a:ext>
              </a:extLst>
            </p:cNvPr>
            <p:cNvSpPr/>
            <p:nvPr/>
          </p:nvSpPr>
          <p:spPr>
            <a:xfrm>
              <a:off x="1533121" y="1510766"/>
              <a:ext cx="45719" cy="90327"/>
            </a:xfrm>
            <a:custGeom>
              <a:avLst/>
              <a:gdLst/>
              <a:ahLst/>
              <a:cxnLst/>
              <a:rect l="0" t="0" r="0" b="0"/>
              <a:pathLst>
                <a:path w="6096" h="106680">
                  <a:moveTo>
                    <a:pt x="0" y="106680"/>
                  </a:moveTo>
                  <a:lnTo>
                    <a:pt x="6096" y="10668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53" name="Picture 180">
              <a:extLst>
                <a:ext uri="{FF2B5EF4-FFF2-40B4-BE49-F238E27FC236}">
                  <a16:creationId xmlns:a16="http://schemas.microsoft.com/office/drawing/2014/main" id="{272FB32D-01AA-4F12-8154-3DC1414216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66273" y="1781318"/>
              <a:ext cx="89785" cy="96349"/>
            </a:xfrm>
            <a:prstGeom prst="rect">
              <a:avLst/>
            </a:prstGeom>
            <a:noFill/>
          </p:spPr>
        </p:pic>
        <p:sp>
          <p:nvSpPr>
            <p:cNvPr id="154" name="Freeform 181">
              <a:extLst>
                <a:ext uri="{FF2B5EF4-FFF2-40B4-BE49-F238E27FC236}">
                  <a16:creationId xmlns:a16="http://schemas.microsoft.com/office/drawing/2014/main" id="{DBEC649D-5ED2-4E8B-8014-4FB55159FB8D}"/>
                </a:ext>
              </a:extLst>
            </p:cNvPr>
            <p:cNvSpPr/>
            <p:nvPr/>
          </p:nvSpPr>
          <p:spPr>
            <a:xfrm>
              <a:off x="1408274" y="1866915"/>
              <a:ext cx="45719" cy="92908"/>
            </a:xfrm>
            <a:custGeom>
              <a:avLst/>
              <a:gdLst/>
              <a:ahLst/>
              <a:cxnLst/>
              <a:rect l="0" t="0" r="0" b="0"/>
              <a:pathLst>
                <a:path w="6096" h="109728">
                  <a:moveTo>
                    <a:pt x="0" y="109728"/>
                  </a:moveTo>
                  <a:lnTo>
                    <a:pt x="6096" y="10972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55" name="Picture 182">
              <a:extLst>
                <a:ext uri="{FF2B5EF4-FFF2-40B4-BE49-F238E27FC236}">
                  <a16:creationId xmlns:a16="http://schemas.microsoft.com/office/drawing/2014/main" id="{81EA2D3C-33BF-4225-B164-459BD9CCA88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04937" y="2762014"/>
              <a:ext cx="92126" cy="96349"/>
            </a:xfrm>
            <a:prstGeom prst="rect">
              <a:avLst/>
            </a:prstGeom>
            <a:noFill/>
          </p:spPr>
        </p:pic>
        <p:sp>
          <p:nvSpPr>
            <p:cNvPr id="156" name="Freeform 183">
              <a:extLst>
                <a:ext uri="{FF2B5EF4-FFF2-40B4-BE49-F238E27FC236}">
                  <a16:creationId xmlns:a16="http://schemas.microsoft.com/office/drawing/2014/main" id="{A6E8FD03-8EB3-49B1-AAA1-4195E77FD9F3}"/>
                </a:ext>
              </a:extLst>
            </p:cNvPr>
            <p:cNvSpPr/>
            <p:nvPr/>
          </p:nvSpPr>
          <p:spPr>
            <a:xfrm>
              <a:off x="2346937" y="2847608"/>
              <a:ext cx="45719" cy="90327"/>
            </a:xfrm>
            <a:custGeom>
              <a:avLst/>
              <a:gdLst/>
              <a:ahLst/>
              <a:cxnLst/>
              <a:rect l="0" t="0" r="0" b="0"/>
              <a:pathLst>
                <a:path w="9144" h="106680">
                  <a:moveTo>
                    <a:pt x="0" y="106680"/>
                  </a:moveTo>
                  <a:lnTo>
                    <a:pt x="9144" y="106680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57" name="Picture 184">
              <a:extLst>
                <a:ext uri="{FF2B5EF4-FFF2-40B4-BE49-F238E27FC236}">
                  <a16:creationId xmlns:a16="http://schemas.microsoft.com/office/drawing/2014/main" id="{F0A6EB21-A637-478F-BA03-9DCD5787407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62820" y="3327203"/>
              <a:ext cx="246709" cy="33550"/>
            </a:xfrm>
            <a:prstGeom prst="rect">
              <a:avLst/>
            </a:prstGeom>
            <a:noFill/>
          </p:spPr>
        </p:pic>
        <p:pic>
          <p:nvPicPr>
            <p:cNvPr id="158" name="Picture 185">
              <a:extLst>
                <a:ext uri="{FF2B5EF4-FFF2-40B4-BE49-F238E27FC236}">
                  <a16:creationId xmlns:a16="http://schemas.microsoft.com/office/drawing/2014/main" id="{885A9959-E40E-4B32-9AAA-28A2C26CFCF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4018" y="3327203"/>
              <a:ext cx="487953" cy="33550"/>
            </a:xfrm>
            <a:prstGeom prst="rect">
              <a:avLst/>
            </a:prstGeom>
            <a:noFill/>
          </p:spPr>
        </p:pic>
        <p:pic>
          <p:nvPicPr>
            <p:cNvPr id="159" name="Picture 186">
              <a:extLst>
                <a:ext uri="{FF2B5EF4-FFF2-40B4-BE49-F238E27FC236}">
                  <a16:creationId xmlns:a16="http://schemas.microsoft.com/office/drawing/2014/main" id="{73ED0CFE-61D4-40A3-A383-829A62FD457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66047" y="3322043"/>
              <a:ext cx="487953" cy="38712"/>
            </a:xfrm>
            <a:prstGeom prst="rect">
              <a:avLst/>
            </a:prstGeom>
            <a:noFill/>
          </p:spPr>
        </p:pic>
        <p:pic>
          <p:nvPicPr>
            <p:cNvPr id="160" name="Picture 187">
              <a:extLst>
                <a:ext uri="{FF2B5EF4-FFF2-40B4-BE49-F238E27FC236}">
                  <a16:creationId xmlns:a16="http://schemas.microsoft.com/office/drawing/2014/main" id="{E572DA45-73B6-412A-BFE7-D30B140F3D3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38076" y="3319462"/>
              <a:ext cx="487953" cy="30539"/>
            </a:xfrm>
            <a:prstGeom prst="rect">
              <a:avLst/>
            </a:prstGeom>
            <a:noFill/>
          </p:spPr>
        </p:pic>
        <p:pic>
          <p:nvPicPr>
            <p:cNvPr id="161" name="Picture 188">
              <a:extLst>
                <a:ext uri="{FF2B5EF4-FFF2-40B4-BE49-F238E27FC236}">
                  <a16:creationId xmlns:a16="http://schemas.microsoft.com/office/drawing/2014/main" id="{03EA02CF-F906-4CBD-A60D-22829E83D02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10104" y="3316880"/>
              <a:ext cx="381383" cy="33120"/>
            </a:xfrm>
            <a:prstGeom prst="rect">
              <a:avLst/>
            </a:prstGeom>
            <a:noFill/>
          </p:spPr>
        </p:pic>
        <p:pic>
          <p:nvPicPr>
            <p:cNvPr id="162" name="Picture 189">
              <a:extLst>
                <a:ext uri="{FF2B5EF4-FFF2-40B4-BE49-F238E27FC236}">
                  <a16:creationId xmlns:a16="http://schemas.microsoft.com/office/drawing/2014/main" id="{B48ECB5A-56BF-4C33-AC75-1AF02A5174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96317" y="3590442"/>
              <a:ext cx="210404" cy="82156"/>
            </a:xfrm>
            <a:prstGeom prst="rect">
              <a:avLst/>
            </a:prstGeom>
            <a:noFill/>
          </p:spPr>
        </p:pic>
        <p:pic>
          <p:nvPicPr>
            <p:cNvPr id="163" name="Picture 190">
              <a:extLst>
                <a:ext uri="{FF2B5EF4-FFF2-40B4-BE49-F238E27FC236}">
                  <a16:creationId xmlns:a16="http://schemas.microsoft.com/office/drawing/2014/main" id="{B4086F49-B80E-47E2-8A3F-C223FB6F72C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98613" y="3642058"/>
              <a:ext cx="204549" cy="73552"/>
            </a:xfrm>
            <a:prstGeom prst="rect">
              <a:avLst/>
            </a:prstGeom>
            <a:noFill/>
          </p:spPr>
        </p:pic>
        <p:pic>
          <p:nvPicPr>
            <p:cNvPr id="164" name="Picture 191">
              <a:extLst>
                <a:ext uri="{FF2B5EF4-FFF2-40B4-BE49-F238E27FC236}">
                  <a16:creationId xmlns:a16="http://schemas.microsoft.com/office/drawing/2014/main" id="{4B39E5B3-6BA8-48B6-B4A0-BA15C459EE5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91280" y="3693674"/>
              <a:ext cx="208452" cy="75703"/>
            </a:xfrm>
            <a:prstGeom prst="rect">
              <a:avLst/>
            </a:prstGeom>
            <a:noFill/>
          </p:spPr>
        </p:pic>
        <p:pic>
          <p:nvPicPr>
            <p:cNvPr id="165" name="Picture 192">
              <a:extLst>
                <a:ext uri="{FF2B5EF4-FFF2-40B4-BE49-F238E27FC236}">
                  <a16:creationId xmlns:a16="http://schemas.microsoft.com/office/drawing/2014/main" id="{E9011B29-4E28-410C-B57A-84996A36E2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83943" y="3745289"/>
              <a:ext cx="214699" cy="77854"/>
            </a:xfrm>
            <a:prstGeom prst="rect">
              <a:avLst/>
            </a:prstGeom>
            <a:noFill/>
          </p:spPr>
        </p:pic>
        <p:pic>
          <p:nvPicPr>
            <p:cNvPr id="166" name="Picture 193">
              <a:extLst>
                <a:ext uri="{FF2B5EF4-FFF2-40B4-BE49-F238E27FC236}">
                  <a16:creationId xmlns:a16="http://schemas.microsoft.com/office/drawing/2014/main" id="{F1C46C09-8096-4EBC-BD21-40258BFF41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242" y="3796904"/>
              <a:ext cx="208843" cy="80004"/>
            </a:xfrm>
            <a:prstGeom prst="rect">
              <a:avLst/>
            </a:prstGeom>
            <a:noFill/>
          </p:spPr>
        </p:pic>
        <p:pic>
          <p:nvPicPr>
            <p:cNvPr id="167" name="Picture 194">
              <a:extLst>
                <a:ext uri="{FF2B5EF4-FFF2-40B4-BE49-F238E27FC236}">
                  <a16:creationId xmlns:a16="http://schemas.microsoft.com/office/drawing/2014/main" id="{8EAEA234-9474-4BA8-9C6B-AD864E013E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78908" y="3848520"/>
              <a:ext cx="212746" cy="82156"/>
            </a:xfrm>
            <a:prstGeom prst="rect">
              <a:avLst/>
            </a:prstGeom>
            <a:noFill/>
          </p:spPr>
        </p:pic>
        <p:pic>
          <p:nvPicPr>
            <p:cNvPr id="168" name="Picture 195">
              <a:extLst>
                <a:ext uri="{FF2B5EF4-FFF2-40B4-BE49-F238E27FC236}">
                  <a16:creationId xmlns:a16="http://schemas.microsoft.com/office/drawing/2014/main" id="{1801FE75-E1B9-44FE-BFCA-D5048FB8287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81204" y="3900136"/>
              <a:ext cx="206891" cy="73552"/>
            </a:xfrm>
            <a:prstGeom prst="rect">
              <a:avLst/>
            </a:prstGeom>
            <a:noFill/>
          </p:spPr>
        </p:pic>
        <p:pic>
          <p:nvPicPr>
            <p:cNvPr id="169" name="Picture 196">
              <a:extLst>
                <a:ext uri="{FF2B5EF4-FFF2-40B4-BE49-F238E27FC236}">
                  <a16:creationId xmlns:a16="http://schemas.microsoft.com/office/drawing/2014/main" id="{9A42B6DD-7C1B-4449-A870-53B41D48D1D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73868" y="3951751"/>
              <a:ext cx="210796" cy="75703"/>
            </a:xfrm>
            <a:prstGeom prst="rect">
              <a:avLst/>
            </a:prstGeom>
            <a:noFill/>
          </p:spPr>
        </p:pic>
        <p:pic>
          <p:nvPicPr>
            <p:cNvPr id="170" name="Picture 197">
              <a:extLst>
                <a:ext uri="{FF2B5EF4-FFF2-40B4-BE49-F238E27FC236}">
                  <a16:creationId xmlns:a16="http://schemas.microsoft.com/office/drawing/2014/main" id="{6526DD9B-94DB-4791-80E2-EDCABC28E50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57784" y="1456139"/>
              <a:ext cx="214308" cy="33550"/>
            </a:xfrm>
            <a:prstGeom prst="rect">
              <a:avLst/>
            </a:prstGeom>
            <a:noFill/>
          </p:spPr>
        </p:pic>
        <p:pic>
          <p:nvPicPr>
            <p:cNvPr id="171" name="Picture 198">
              <a:extLst>
                <a:ext uri="{FF2B5EF4-FFF2-40B4-BE49-F238E27FC236}">
                  <a16:creationId xmlns:a16="http://schemas.microsoft.com/office/drawing/2014/main" id="{406B4257-3681-43F2-9FB5-41A8164E46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0081" y="1458721"/>
              <a:ext cx="213138" cy="30970"/>
            </a:xfrm>
            <a:prstGeom prst="rect">
              <a:avLst/>
            </a:prstGeom>
            <a:noFill/>
          </p:spPr>
        </p:pic>
        <p:pic>
          <p:nvPicPr>
            <p:cNvPr id="172" name="Picture 199">
              <a:extLst>
                <a:ext uri="{FF2B5EF4-FFF2-40B4-BE49-F238E27FC236}">
                  <a16:creationId xmlns:a16="http://schemas.microsoft.com/office/drawing/2014/main" id="{1A4C3881-64DD-4948-84C8-5AFEB212E01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62380" y="1461302"/>
              <a:ext cx="214308" cy="39142"/>
            </a:xfrm>
            <a:prstGeom prst="rect">
              <a:avLst/>
            </a:prstGeom>
            <a:noFill/>
          </p:spPr>
        </p:pic>
        <p:pic>
          <p:nvPicPr>
            <p:cNvPr id="173" name="Picture 200">
              <a:extLst>
                <a:ext uri="{FF2B5EF4-FFF2-40B4-BE49-F238E27FC236}">
                  <a16:creationId xmlns:a16="http://schemas.microsoft.com/office/drawing/2014/main" id="{8790DEA4-664A-4365-A0AA-B97091A3B2A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64677" y="1463882"/>
              <a:ext cx="213138" cy="36561"/>
            </a:xfrm>
            <a:prstGeom prst="rect">
              <a:avLst/>
            </a:prstGeom>
            <a:noFill/>
          </p:spPr>
        </p:pic>
        <p:pic>
          <p:nvPicPr>
            <p:cNvPr id="174" name="Picture 201">
              <a:extLst>
                <a:ext uri="{FF2B5EF4-FFF2-40B4-BE49-F238E27FC236}">
                  <a16:creationId xmlns:a16="http://schemas.microsoft.com/office/drawing/2014/main" id="{1D109FA4-2C1B-4C1D-B7D5-46DA78851D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66975" y="1466463"/>
              <a:ext cx="409881" cy="33981"/>
            </a:xfrm>
            <a:prstGeom prst="rect">
              <a:avLst/>
            </a:prstGeom>
            <a:noFill/>
          </p:spPr>
        </p:pic>
        <p:pic>
          <p:nvPicPr>
            <p:cNvPr id="175" name="Picture 202">
              <a:extLst>
                <a:ext uri="{FF2B5EF4-FFF2-40B4-BE49-F238E27FC236}">
                  <a16:creationId xmlns:a16="http://schemas.microsoft.com/office/drawing/2014/main" id="{995CA7B1-2596-449A-B6CA-9E8079BAD1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71572" y="1469045"/>
              <a:ext cx="214308" cy="31399"/>
            </a:xfrm>
            <a:prstGeom prst="rect">
              <a:avLst/>
            </a:prstGeom>
            <a:noFill/>
          </p:spPr>
        </p:pic>
        <p:pic>
          <p:nvPicPr>
            <p:cNvPr id="176" name="Picture 203">
              <a:extLst>
                <a:ext uri="{FF2B5EF4-FFF2-40B4-BE49-F238E27FC236}">
                  <a16:creationId xmlns:a16="http://schemas.microsoft.com/office/drawing/2014/main" id="{4FDE76FA-9F2E-42DC-A540-4A90C80BDA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73870" y="1471624"/>
              <a:ext cx="213138" cy="39572"/>
            </a:xfrm>
            <a:prstGeom prst="rect">
              <a:avLst/>
            </a:prstGeom>
            <a:noFill/>
          </p:spPr>
        </p:pic>
        <p:pic>
          <p:nvPicPr>
            <p:cNvPr id="177" name="Picture 204">
              <a:extLst>
                <a:ext uri="{FF2B5EF4-FFF2-40B4-BE49-F238E27FC236}">
                  <a16:creationId xmlns:a16="http://schemas.microsoft.com/office/drawing/2014/main" id="{5D93643F-3F77-4A0D-B88D-48E9E5DE560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66975" y="2671686"/>
              <a:ext cx="825616" cy="151405"/>
            </a:xfrm>
            <a:prstGeom prst="rect">
              <a:avLst/>
            </a:prstGeom>
            <a:noFill/>
          </p:spPr>
        </p:pic>
        <p:pic>
          <p:nvPicPr>
            <p:cNvPr id="178" name="Picture 205">
              <a:extLst>
                <a:ext uri="{FF2B5EF4-FFF2-40B4-BE49-F238E27FC236}">
                  <a16:creationId xmlns:a16="http://schemas.microsoft.com/office/drawing/2014/main" id="{38B62131-5676-4E02-87E5-5CD286DA714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32551" y="1814867"/>
              <a:ext cx="212358" cy="61939"/>
            </a:xfrm>
            <a:prstGeom prst="rect">
              <a:avLst/>
            </a:prstGeom>
            <a:noFill/>
          </p:spPr>
        </p:pic>
        <p:pic>
          <p:nvPicPr>
            <p:cNvPr id="179" name="Picture 206">
              <a:extLst>
                <a:ext uri="{FF2B5EF4-FFF2-40B4-BE49-F238E27FC236}">
                  <a16:creationId xmlns:a16="http://schemas.microsoft.com/office/drawing/2014/main" id="{D63E3B98-B12B-41B0-89FB-4BB9667599E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34850" y="1843256"/>
              <a:ext cx="211186" cy="55057"/>
            </a:xfrm>
            <a:prstGeom prst="rect">
              <a:avLst/>
            </a:prstGeom>
            <a:noFill/>
          </p:spPr>
        </p:pic>
        <p:pic>
          <p:nvPicPr>
            <p:cNvPr id="180" name="Picture 207">
              <a:extLst>
                <a:ext uri="{FF2B5EF4-FFF2-40B4-BE49-F238E27FC236}">
                  <a16:creationId xmlns:a16="http://schemas.microsoft.com/office/drawing/2014/main" id="{2A20F952-78DE-4E69-8E3B-3DDEC8BAFA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37147" y="1871645"/>
              <a:ext cx="210015" cy="58928"/>
            </a:xfrm>
            <a:prstGeom prst="rect">
              <a:avLst/>
            </a:prstGeom>
            <a:noFill/>
          </p:spPr>
        </p:pic>
        <p:pic>
          <p:nvPicPr>
            <p:cNvPr id="181" name="Picture 208">
              <a:extLst>
                <a:ext uri="{FF2B5EF4-FFF2-40B4-BE49-F238E27FC236}">
                  <a16:creationId xmlns:a16="http://schemas.microsoft.com/office/drawing/2014/main" id="{C1589AEA-7107-4CE3-B384-BCC0B45629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29812" y="1900034"/>
              <a:ext cx="218603" cy="62799"/>
            </a:xfrm>
            <a:prstGeom prst="rect">
              <a:avLst/>
            </a:prstGeom>
            <a:noFill/>
          </p:spPr>
        </p:pic>
        <p:pic>
          <p:nvPicPr>
            <p:cNvPr id="182" name="Picture 209">
              <a:extLst>
                <a:ext uri="{FF2B5EF4-FFF2-40B4-BE49-F238E27FC236}">
                  <a16:creationId xmlns:a16="http://schemas.microsoft.com/office/drawing/2014/main" id="{9770104D-2860-45F5-95FD-D619D5FAF40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32109" y="1928421"/>
              <a:ext cx="215089" cy="55917"/>
            </a:xfrm>
            <a:prstGeom prst="rect">
              <a:avLst/>
            </a:prstGeom>
            <a:noFill/>
          </p:spPr>
        </p:pic>
        <p:pic>
          <p:nvPicPr>
            <p:cNvPr id="183" name="Picture 210">
              <a:extLst>
                <a:ext uri="{FF2B5EF4-FFF2-40B4-BE49-F238E27FC236}">
                  <a16:creationId xmlns:a16="http://schemas.microsoft.com/office/drawing/2014/main" id="{6EDDFF20-A6B5-495A-BA2B-6DF9CF71F1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34408" y="1954230"/>
              <a:ext cx="213918" cy="62370"/>
            </a:xfrm>
            <a:prstGeom prst="rect">
              <a:avLst/>
            </a:prstGeom>
            <a:noFill/>
          </p:spPr>
        </p:pic>
        <p:pic>
          <p:nvPicPr>
            <p:cNvPr id="184" name="Picture 211">
              <a:extLst>
                <a:ext uri="{FF2B5EF4-FFF2-40B4-BE49-F238E27FC236}">
                  <a16:creationId xmlns:a16="http://schemas.microsoft.com/office/drawing/2014/main" id="{7937F80A-A2E7-4503-BFB8-830D217D214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36707" y="1982619"/>
              <a:ext cx="212746" cy="55487"/>
            </a:xfrm>
            <a:prstGeom prst="rect">
              <a:avLst/>
            </a:prstGeom>
            <a:noFill/>
          </p:spPr>
        </p:pic>
        <p:pic>
          <p:nvPicPr>
            <p:cNvPr id="185" name="Picture 212">
              <a:extLst>
                <a:ext uri="{FF2B5EF4-FFF2-40B4-BE49-F238E27FC236}">
                  <a16:creationId xmlns:a16="http://schemas.microsoft.com/office/drawing/2014/main" id="{2E6B410F-6E55-484F-816A-DB3389E8D9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39005" y="2011007"/>
              <a:ext cx="347421" cy="80865"/>
            </a:xfrm>
            <a:prstGeom prst="rect">
              <a:avLst/>
            </a:prstGeom>
            <a:noFill/>
          </p:spPr>
        </p:pic>
        <p:pic>
          <p:nvPicPr>
            <p:cNvPr id="186" name="Picture 213">
              <a:extLst>
                <a:ext uri="{FF2B5EF4-FFF2-40B4-BE49-F238E27FC236}">
                  <a16:creationId xmlns:a16="http://schemas.microsoft.com/office/drawing/2014/main" id="{D8F80C54-0F13-4AA0-9203-BA41C7D2BDE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00368" y="3531085"/>
              <a:ext cx="92126" cy="96349"/>
            </a:xfrm>
            <a:prstGeom prst="rect">
              <a:avLst/>
            </a:prstGeom>
            <a:noFill/>
          </p:spPr>
        </p:pic>
        <p:sp>
          <p:nvSpPr>
            <p:cNvPr id="187" name="Freeform 214">
              <a:extLst>
                <a:ext uri="{FF2B5EF4-FFF2-40B4-BE49-F238E27FC236}">
                  <a16:creationId xmlns:a16="http://schemas.microsoft.com/office/drawing/2014/main" id="{57DB1690-630C-4C0F-9C66-1BA2A8ED0855}"/>
                </a:ext>
              </a:extLst>
            </p:cNvPr>
            <p:cNvSpPr/>
            <p:nvPr/>
          </p:nvSpPr>
          <p:spPr>
            <a:xfrm>
              <a:off x="1542369" y="3616682"/>
              <a:ext cx="45719" cy="92908"/>
            </a:xfrm>
            <a:custGeom>
              <a:avLst/>
              <a:gdLst/>
              <a:ahLst/>
              <a:cxnLst/>
              <a:rect l="0" t="0" r="0" b="0"/>
              <a:pathLst>
                <a:path w="6096" h="109728">
                  <a:moveTo>
                    <a:pt x="0" y="109728"/>
                  </a:moveTo>
                  <a:lnTo>
                    <a:pt x="6096" y="10972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88" name="Picture 215">
              <a:extLst>
                <a:ext uri="{FF2B5EF4-FFF2-40B4-BE49-F238E27FC236}">
                  <a16:creationId xmlns:a16="http://schemas.microsoft.com/office/drawing/2014/main" id="{FD2CA26B-8DAB-42FA-AD9A-BA29168F81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3186" y="3595604"/>
              <a:ext cx="385287" cy="969512"/>
            </a:xfrm>
            <a:prstGeom prst="rect">
              <a:avLst/>
            </a:prstGeom>
            <a:noFill/>
          </p:spPr>
        </p:pic>
        <p:pic>
          <p:nvPicPr>
            <p:cNvPr id="189" name="Picture 216">
              <a:extLst>
                <a:ext uri="{FF2B5EF4-FFF2-40B4-BE49-F238E27FC236}">
                  <a16:creationId xmlns:a16="http://schemas.microsoft.com/office/drawing/2014/main" id="{F4299591-5C08-4EA1-AC78-5D883213926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30425" y="3556893"/>
              <a:ext cx="92126" cy="96349"/>
            </a:xfrm>
            <a:prstGeom prst="rect">
              <a:avLst/>
            </a:prstGeom>
            <a:noFill/>
          </p:spPr>
        </p:pic>
        <p:sp>
          <p:nvSpPr>
            <p:cNvPr id="190" name="Freeform 217">
              <a:extLst>
                <a:ext uri="{FF2B5EF4-FFF2-40B4-BE49-F238E27FC236}">
                  <a16:creationId xmlns:a16="http://schemas.microsoft.com/office/drawing/2014/main" id="{6388F7D3-A3F4-4166-929E-885F14BE03CE}"/>
                </a:ext>
              </a:extLst>
            </p:cNvPr>
            <p:cNvSpPr/>
            <p:nvPr/>
          </p:nvSpPr>
          <p:spPr>
            <a:xfrm>
              <a:off x="1574735" y="3642489"/>
              <a:ext cx="45719" cy="90327"/>
            </a:xfrm>
            <a:custGeom>
              <a:avLst/>
              <a:gdLst/>
              <a:ahLst/>
              <a:cxnLst/>
              <a:rect l="0" t="0" r="0" b="0"/>
              <a:pathLst>
                <a:path w="6096" h="106680">
                  <a:moveTo>
                    <a:pt x="0" y="106680"/>
                  </a:moveTo>
                  <a:lnTo>
                    <a:pt x="6096" y="10668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91" name="Picture 218">
              <a:extLst>
                <a:ext uri="{FF2B5EF4-FFF2-40B4-BE49-F238E27FC236}">
                  <a16:creationId xmlns:a16="http://schemas.microsoft.com/office/drawing/2014/main" id="{A5912820-A7D1-4502-8DB7-2D18175FEA2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1720" y="4062725"/>
              <a:ext cx="327513" cy="513145"/>
            </a:xfrm>
            <a:prstGeom prst="rect">
              <a:avLst/>
            </a:prstGeom>
            <a:noFill/>
          </p:spPr>
        </p:pic>
        <p:pic>
          <p:nvPicPr>
            <p:cNvPr id="192" name="Picture 219">
              <a:extLst>
                <a:ext uri="{FF2B5EF4-FFF2-40B4-BE49-F238E27FC236}">
                  <a16:creationId xmlns:a16="http://schemas.microsoft.com/office/drawing/2014/main" id="{B627DAE2-5EDC-4794-814E-FCC36CFB65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81873" y="4000787"/>
              <a:ext cx="92126" cy="96349"/>
            </a:xfrm>
            <a:prstGeom prst="rect">
              <a:avLst/>
            </a:prstGeom>
            <a:noFill/>
          </p:spPr>
        </p:pic>
        <p:sp>
          <p:nvSpPr>
            <p:cNvPr id="193" name="Freeform 220">
              <a:extLst>
                <a:ext uri="{FF2B5EF4-FFF2-40B4-BE49-F238E27FC236}">
                  <a16:creationId xmlns:a16="http://schemas.microsoft.com/office/drawing/2014/main" id="{821A926E-5E90-4349-81F2-35979D3AD599}"/>
                </a:ext>
              </a:extLst>
            </p:cNvPr>
            <p:cNvSpPr/>
            <p:nvPr/>
          </p:nvSpPr>
          <p:spPr>
            <a:xfrm>
              <a:off x="1523873" y="4086383"/>
              <a:ext cx="45719" cy="90327"/>
            </a:xfrm>
            <a:custGeom>
              <a:avLst/>
              <a:gdLst/>
              <a:ahLst/>
              <a:cxnLst/>
              <a:rect l="0" t="0" r="0" b="0"/>
              <a:pathLst>
                <a:path w="9144" h="106680">
                  <a:moveTo>
                    <a:pt x="0" y="106680"/>
                  </a:moveTo>
                  <a:lnTo>
                    <a:pt x="9144" y="106680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Rectangle 225">
              <a:extLst>
                <a:ext uri="{FF2B5EF4-FFF2-40B4-BE49-F238E27FC236}">
                  <a16:creationId xmlns:a16="http://schemas.microsoft.com/office/drawing/2014/main" id="{DAA6FA4F-1599-429D-B31A-E0F8CE99BFD9}"/>
                </a:ext>
              </a:extLst>
            </p:cNvPr>
            <p:cNvSpPr/>
            <p:nvPr/>
          </p:nvSpPr>
          <p:spPr>
            <a:xfrm>
              <a:off x="3248608" y="1225325"/>
              <a:ext cx="1974645" cy="3821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„</a:t>
              </a:r>
              <a:r>
                <a:rPr lang="en-US" sz="14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Quarre</a:t>
              </a:r>
              <a:r>
                <a:rPr lang="en-US" sz="1467" spc="369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14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100“ in</a:t>
              </a:r>
              <a:r>
                <a:rPr lang="en-US" sz="1467" spc="-2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Heide</a:t>
              </a:r>
            </a:p>
            <a:p>
              <a:pPr>
                <a:lnSpc>
                  <a:spcPts val="1040"/>
                </a:lnSpc>
              </a:pP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Vermeidu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spc="-63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Abr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lu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199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EE,</a:t>
              </a:r>
              <a:r>
                <a:rPr lang="en-US" sz="861" spc="-28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lok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</a:t>
              </a:r>
              <a:r>
                <a:rPr lang="en-US" sz="861" spc="-4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tzung</a:t>
              </a:r>
            </a:p>
            <a:p>
              <a:pPr>
                <a:lnSpc>
                  <a:spcPts val="1027"/>
                </a:lnSpc>
              </a:pP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 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Partn</a:t>
              </a:r>
              <a:r>
                <a:rPr lang="en-US" sz="861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</a:p>
          </p:txBody>
        </p:sp>
        <p:sp>
          <p:nvSpPr>
            <p:cNvPr id="195" name="Rectangle 226">
              <a:extLst>
                <a:ext uri="{FF2B5EF4-FFF2-40B4-BE49-F238E27FC236}">
                  <a16:creationId xmlns:a16="http://schemas.microsoft.com/office/drawing/2014/main" id="{696BCA0A-33F7-4C2F-A3A1-2B027A8864B5}"/>
                </a:ext>
              </a:extLst>
            </p:cNvPr>
            <p:cNvSpPr/>
            <p:nvPr/>
          </p:nvSpPr>
          <p:spPr>
            <a:xfrm>
              <a:off x="749362" y="4611305"/>
              <a:ext cx="6917431" cy="2805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„Stadtquartier</a:t>
              </a:r>
              <a:r>
                <a:rPr lang="en-US" sz="1467" spc="-3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205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spc="37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–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Her</a:t>
              </a:r>
              <a:r>
                <a:rPr lang="en-US" sz="1467" spc="-23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usforder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nge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gemeinsam</a:t>
              </a:r>
              <a:r>
                <a:rPr lang="en-US" sz="1467" spc="-52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lösen</a:t>
              </a:r>
              <a:r>
                <a:rPr lang="en-US" sz="1467" spc="3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“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Stutt</a:t>
              </a:r>
              <a:r>
                <a:rPr lang="en-US" sz="1467" spc="-1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art (Bürg</a:t>
              </a:r>
              <a:r>
                <a:rPr lang="en-US" sz="1467" spc="-1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rhos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ital) und Überling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</a:p>
            <a:p>
              <a:pPr>
                <a:lnSpc>
                  <a:spcPts val="1040"/>
                </a:lnSpc>
              </a:pP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ive</a:t>
              </a:r>
              <a:r>
                <a:rPr lang="en-US" sz="861" spc="-83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Geb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elö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-4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verk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ft</a:t>
              </a:r>
              <a:r>
                <a:rPr lang="en-US" sz="861" spc="-63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mit</a:t>
              </a:r>
              <a:r>
                <a:rPr lang="en-US" sz="861" spc="-48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Sozialver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rä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lich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eit</a:t>
              </a:r>
              <a:r>
                <a:rPr lang="en-US" sz="861" spc="-63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rch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Quartier</a:t>
              </a:r>
              <a:r>
                <a:rPr lang="en-US" sz="861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</a:p>
          </p:txBody>
        </p:sp>
        <p:sp>
          <p:nvSpPr>
            <p:cNvPr id="196" name="Rectangle 227">
              <a:extLst>
                <a:ext uri="{FF2B5EF4-FFF2-40B4-BE49-F238E27FC236}">
                  <a16:creationId xmlns:a16="http://schemas.microsoft.com/office/drawing/2014/main" id="{BF87CC37-4E6D-4E71-B3F5-D6662BE9E003}"/>
                </a:ext>
              </a:extLst>
            </p:cNvPr>
            <p:cNvSpPr/>
            <p:nvPr/>
          </p:nvSpPr>
          <p:spPr>
            <a:xfrm>
              <a:off x="3248609" y="3065419"/>
              <a:ext cx="3774424" cy="3821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„Pfaff“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ehemaliges</a:t>
              </a:r>
              <a:r>
                <a:rPr lang="en-US" sz="1467" spc="-4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r>
                <a:rPr lang="en-US" sz="1467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rksgelä</a:t>
              </a:r>
              <a:r>
                <a:rPr lang="en-US" sz="1467" spc="-24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</a:t>
              </a:r>
              <a:r>
                <a:rPr lang="en-US" sz="1467" spc="-63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Kaiserslautern</a:t>
              </a:r>
            </a:p>
            <a:p>
              <a:pPr>
                <a:lnSpc>
                  <a:spcPts val="1040"/>
                </a:lnSpc>
              </a:pP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rgie</a:t>
              </a:r>
              <a:r>
                <a:rPr lang="en-US" sz="861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im</a:t>
              </a:r>
              <a:r>
                <a:rPr lang="en-US" sz="861" spc="-3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Quartier,</a:t>
              </a:r>
              <a:r>
                <a:rPr lang="en-US" sz="861" spc="-5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tzun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spc="-3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lok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ler</a:t>
              </a:r>
              <a:r>
                <a:rPr lang="en-US" sz="861" spc="-4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EE,</a:t>
              </a:r>
              <a:r>
                <a:rPr lang="en-US" sz="861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nkmalge</a:t>
              </a:r>
              <a:r>
                <a:rPr lang="en-US" sz="861" spc="-28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tzte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-7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 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Geb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</a:t>
              </a:r>
            </a:p>
            <a:p>
              <a:pPr>
                <a:lnSpc>
                  <a:spcPts val="1027"/>
                </a:lnSpc>
              </a:pP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9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</a:p>
          </p:txBody>
        </p:sp>
        <p:sp>
          <p:nvSpPr>
            <p:cNvPr id="197" name="Rectangle 228">
              <a:extLst>
                <a:ext uri="{FF2B5EF4-FFF2-40B4-BE49-F238E27FC236}">
                  <a16:creationId xmlns:a16="http://schemas.microsoft.com/office/drawing/2014/main" id="{EB0ACE1D-8ECC-4A3B-86FC-570220B4FA03}"/>
                </a:ext>
              </a:extLst>
            </p:cNvPr>
            <p:cNvSpPr/>
            <p:nvPr/>
          </p:nvSpPr>
          <p:spPr>
            <a:xfrm>
              <a:off x="3248608" y="3692407"/>
              <a:ext cx="4243564" cy="6239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8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„</a:t>
              </a:r>
              <a:r>
                <a:rPr lang="en-US" sz="1867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ES-</a:t>
              </a:r>
              <a:r>
                <a:rPr lang="en-US" sz="1867" b="1" spc="-3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r>
                <a:rPr lang="en-US" sz="1867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est-P2G2P“ in Esslingen am Neckar</a:t>
              </a:r>
            </a:p>
            <a:p>
              <a:pPr>
                <a:lnSpc>
                  <a:spcPts val="1252"/>
                </a:lnSpc>
              </a:pP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Kli</a:t>
              </a:r>
              <a:r>
                <a:rPr lang="en-US" sz="1067" spc="-33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aneutral</a:t>
              </a:r>
              <a:r>
                <a:rPr lang="en-US" sz="1067" spc="-1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1067" spc="-59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und energie</a:t>
              </a:r>
              <a:r>
                <a:rPr lang="en-US" sz="1067" spc="-19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endedi</a:t>
              </a:r>
              <a:r>
                <a:rPr lang="en-US" sz="1067" spc="-19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nlic</a:t>
              </a:r>
              <a:r>
                <a:rPr lang="en-US" sz="1067" spc="-16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es</a:t>
              </a:r>
              <a:r>
                <a:rPr lang="en-US" sz="1067" spc="-55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067" dirty="0" err="1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Stadtquartier</a:t>
              </a:r>
              <a:r>
                <a:rPr lang="en-US" sz="1067" spc="-68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067" dirty="0" err="1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durch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>
                <a:lnSpc>
                  <a:spcPts val="1252"/>
                </a:lnSpc>
              </a:pPr>
              <a:r>
                <a:rPr lang="en-US" sz="1067" dirty="0" err="1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sektorübergreifendes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067" dirty="0" err="1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SmartGrid</a:t>
              </a:r>
              <a:r>
                <a:rPr lang="en-US" sz="1067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- 12 Partner</a:t>
              </a:r>
            </a:p>
            <a:p>
              <a:pPr>
                <a:lnSpc>
                  <a:spcPts val="1252"/>
                </a:lnSpc>
              </a:pPr>
              <a:endParaRPr lang="en-US" sz="1027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9" name="Rectangle 230">
              <a:extLst>
                <a:ext uri="{FF2B5EF4-FFF2-40B4-BE49-F238E27FC236}">
                  <a16:creationId xmlns:a16="http://schemas.microsoft.com/office/drawing/2014/main" id="{CB5101EA-33F4-43A1-80F7-E6DC9BEEC66C}"/>
                </a:ext>
              </a:extLst>
            </p:cNvPr>
            <p:cNvSpPr/>
            <p:nvPr/>
          </p:nvSpPr>
          <p:spPr>
            <a:xfrm>
              <a:off x="3248609" y="2464814"/>
              <a:ext cx="2805582" cy="1788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„ZED“</a:t>
              </a:r>
              <a:r>
                <a:rPr lang="en-US" sz="1467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Null-Emission</a:t>
              </a:r>
              <a:r>
                <a:rPr lang="en-US" sz="1467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-Qua</a:t>
              </a:r>
              <a:r>
                <a:rPr lang="en-US" sz="1467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tier</a:t>
              </a:r>
              <a:r>
                <a:rPr lang="en-US" sz="1467" spc="-5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Z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ickau</a:t>
              </a:r>
            </a:p>
          </p:txBody>
        </p:sp>
        <p:sp>
          <p:nvSpPr>
            <p:cNvPr id="200" name="Rectangle 231">
              <a:extLst>
                <a:ext uri="{FF2B5EF4-FFF2-40B4-BE49-F238E27FC236}">
                  <a16:creationId xmlns:a16="http://schemas.microsoft.com/office/drawing/2014/main" id="{E1DF93A6-2349-4262-A5AE-5C0C03A23078}"/>
                </a:ext>
              </a:extLst>
            </p:cNvPr>
            <p:cNvSpPr/>
            <p:nvPr/>
          </p:nvSpPr>
          <p:spPr>
            <a:xfrm>
              <a:off x="3248608" y="2637552"/>
              <a:ext cx="3735839" cy="2065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Zuku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ft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ich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</a:t>
              </a:r>
              <a:r>
                <a:rPr lang="en-US" sz="861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spc="-3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za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lb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</a:t>
              </a:r>
              <a:r>
                <a:rPr lang="en-US" sz="861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elektri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ch-th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rmi</a:t>
              </a:r>
              <a:r>
                <a:rPr lang="en-US" sz="861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spc="-3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Ver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spc="-2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tem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für</a:t>
              </a:r>
              <a:r>
                <a:rPr lang="en-US" sz="861" spc="-4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Wo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</a:t>
              </a:r>
            </a:p>
            <a:p>
              <a:pPr>
                <a:lnSpc>
                  <a:spcPts val="1027"/>
                </a:lnSpc>
              </a:pP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Partn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</a:p>
          </p:txBody>
        </p:sp>
        <p:sp>
          <p:nvSpPr>
            <p:cNvPr id="201" name="Rectangle 232">
              <a:extLst>
                <a:ext uri="{FF2B5EF4-FFF2-40B4-BE49-F238E27FC236}">
                  <a16:creationId xmlns:a16="http://schemas.microsoft.com/office/drawing/2014/main" id="{698635F3-CCE2-45FE-9272-9AE8DDF857E9}"/>
                </a:ext>
              </a:extLst>
            </p:cNvPr>
            <p:cNvSpPr/>
            <p:nvPr/>
          </p:nvSpPr>
          <p:spPr>
            <a:xfrm>
              <a:off x="3248609" y="1873101"/>
              <a:ext cx="4067188" cy="2805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„ENa</a:t>
              </a:r>
              <a:r>
                <a:rPr lang="en-US" sz="1467" spc="353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</a:t>
              </a:r>
              <a:r>
                <a:rPr lang="en-US" sz="1467" spc="404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Energ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tisches</a:t>
              </a:r>
              <a:r>
                <a:rPr lang="en-US" sz="1467" spc="-64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Nachba</a:t>
              </a:r>
              <a:r>
                <a:rPr lang="en-US" sz="1467" spc="-24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schaftsquartier“</a:t>
              </a:r>
              <a:r>
                <a:rPr lang="en-US" sz="1467" spc="-68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Oldenb</a:t>
              </a:r>
              <a:r>
                <a:rPr lang="en-US" sz="1467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146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rg</a:t>
              </a:r>
            </a:p>
            <a:p>
              <a:pPr>
                <a:lnSpc>
                  <a:spcPts val="1040"/>
                </a:lnSpc>
              </a:pP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Sektork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spc="177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Strom,</a:t>
              </a:r>
              <a:r>
                <a:rPr lang="en-US" sz="861" spc="-48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Wärm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</a:t>
              </a:r>
              <a:r>
                <a:rPr lang="en-US" sz="861" spc="-5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en-US" sz="861" spc="-2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Elektromo</a:t>
              </a:r>
              <a:r>
                <a:rPr lang="en-US" sz="861" spc="-15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ili</a:t>
              </a:r>
              <a:r>
                <a:rPr lang="en-US" sz="861" spc="-13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en-US" sz="86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ät</a:t>
              </a:r>
            </a:p>
          </p:txBody>
        </p:sp>
      </p:grpSp>
      <p:sp>
        <p:nvSpPr>
          <p:cNvPr id="203" name="Titel 1">
            <a:extLst>
              <a:ext uri="{FF2B5EF4-FFF2-40B4-BE49-F238E27FC236}">
                <a16:creationId xmlns:a16="http://schemas.microsoft.com/office/drawing/2014/main" id="{E1011A6D-ED13-49DE-98A9-291E41A4A5E0}"/>
              </a:ext>
            </a:extLst>
          </p:cNvPr>
          <p:cNvSpPr txBox="1">
            <a:spLocks/>
          </p:cNvSpPr>
          <p:nvPr/>
        </p:nvSpPr>
        <p:spPr>
          <a:xfrm>
            <a:off x="335231" y="217865"/>
            <a:ext cx="11512319" cy="475403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Förderinitiative „Energieeffiziente Stadt“ (2017 –2022)</a:t>
            </a:r>
          </a:p>
          <a:p>
            <a:pPr eaLnBrk="0" hangingPunct="0"/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Sechs Leuchtturmprojekte</a:t>
            </a:r>
          </a:p>
        </p:txBody>
      </p:sp>
      <p:pic>
        <p:nvPicPr>
          <p:cNvPr id="205" name="Grafik 204">
            <a:extLst>
              <a:ext uri="{FF2B5EF4-FFF2-40B4-BE49-F238E27FC236}">
                <a16:creationId xmlns:a16="http://schemas.microsoft.com/office/drawing/2014/main" id="{813A5E69-7583-4F97-88FF-A3BEF5E03ED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59" y="924459"/>
            <a:ext cx="2740145" cy="15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Klimaquartier – Neue Weststadt Esslingen</a:t>
            </a:r>
          </a:p>
        </p:txBody>
      </p:sp>
      <p:sp>
        <p:nvSpPr>
          <p:cNvPr id="11" name="Inhaltsplatzhalter 21">
            <a:extLst>
              <a:ext uri="{FF2B5EF4-FFF2-40B4-BE49-F238E27FC236}">
                <a16:creationId xmlns:a16="http://schemas.microsoft.com/office/drawing/2014/main" id="{E9EF937D-83E7-4FF9-AC62-F39E996A0E18}"/>
              </a:ext>
            </a:extLst>
          </p:cNvPr>
          <p:cNvSpPr txBox="1">
            <a:spLocks/>
          </p:cNvSpPr>
          <p:nvPr/>
        </p:nvSpPr>
        <p:spPr>
          <a:xfrm>
            <a:off x="6588542" y="1541173"/>
            <a:ext cx="5570802" cy="3659477"/>
          </a:xfrm>
          <a:prstGeom prst="rect">
            <a:avLst/>
          </a:prstGeom>
        </p:spPr>
        <p:txBody>
          <a:bodyPr/>
          <a:lstStyle>
            <a:lvl1pPr marL="268295" indent="-26829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79" indent="-28575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6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257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17704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/>
              <a:t>Keyfacts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12 ha, 101.500 m</a:t>
            </a:r>
            <a:r>
              <a:rPr lang="de-DE" baseline="30000" dirty="0"/>
              <a:t>2</a:t>
            </a:r>
            <a:r>
              <a:rPr lang="de-DE" baseline="-25000" dirty="0"/>
              <a:t>BGF</a:t>
            </a:r>
            <a:r>
              <a:rPr lang="de-DE" dirty="0"/>
              <a:t>, 80% Wohnen (&gt; 550 WE) </a:t>
            </a:r>
          </a:p>
          <a:p>
            <a:endParaRPr lang="en-US" sz="800" dirty="0"/>
          </a:p>
          <a:p>
            <a:r>
              <a:rPr lang="en-US" dirty="0" err="1"/>
              <a:t>Projektzeitraum</a:t>
            </a:r>
            <a:r>
              <a:rPr lang="en-US" dirty="0"/>
              <a:t>: 2017 – 2024 </a:t>
            </a:r>
          </a:p>
          <a:p>
            <a:endParaRPr lang="en-US" sz="800" dirty="0"/>
          </a:p>
          <a:p>
            <a:r>
              <a:rPr lang="en-US" dirty="0"/>
              <a:t>13 </a:t>
            </a:r>
            <a:r>
              <a:rPr lang="en-US" dirty="0" err="1"/>
              <a:t>interdisziplinäre</a:t>
            </a:r>
            <a:r>
              <a:rPr lang="en-US" dirty="0"/>
              <a:t> Partner (Stadt Esslingen, </a:t>
            </a:r>
            <a:r>
              <a:rPr lang="en-US" dirty="0" err="1"/>
              <a:t>Wissenschafter</a:t>
            </a:r>
            <a:r>
              <a:rPr lang="en-US" dirty="0"/>
              <a:t>, </a:t>
            </a:r>
            <a:r>
              <a:rPr lang="en-US" dirty="0" err="1"/>
              <a:t>Immobilienentwicklung</a:t>
            </a:r>
            <a:r>
              <a:rPr lang="en-US" dirty="0"/>
              <a:t>, </a:t>
            </a:r>
            <a:r>
              <a:rPr lang="en-US" dirty="0" err="1"/>
              <a:t>Energieversorger</a:t>
            </a:r>
            <a:r>
              <a:rPr lang="en-US" dirty="0"/>
              <a:t>, </a:t>
            </a:r>
            <a:r>
              <a:rPr lang="en-US" dirty="0" err="1"/>
              <a:t>Investoren</a:t>
            </a:r>
            <a:r>
              <a:rPr lang="en-US" dirty="0"/>
              <a:t>)</a:t>
            </a:r>
          </a:p>
          <a:p>
            <a:endParaRPr lang="en-US" sz="800" dirty="0"/>
          </a:p>
          <a:p>
            <a:r>
              <a:rPr lang="en-US" dirty="0" err="1"/>
              <a:t>Förderrelevante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 (T€)</a:t>
            </a:r>
          </a:p>
        </p:txBody>
      </p:sp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39FACAD8-E722-4B6E-9205-4A57C8ABDED8}"/>
              </a:ext>
            </a:extLst>
          </p:cNvPr>
          <p:cNvGraphicFramePr/>
          <p:nvPr/>
        </p:nvGraphicFramePr>
        <p:xfrm>
          <a:off x="6581178" y="4476578"/>
          <a:ext cx="3214972" cy="21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Inhaltsplatzhalter 21">
            <a:extLst>
              <a:ext uri="{FF2B5EF4-FFF2-40B4-BE49-F238E27FC236}">
                <a16:creationId xmlns:a16="http://schemas.microsoft.com/office/drawing/2014/main" id="{D74472DB-28B2-4564-9A0B-AA79448565E2}"/>
              </a:ext>
            </a:extLst>
          </p:cNvPr>
          <p:cNvSpPr txBox="1">
            <a:spLocks/>
          </p:cNvSpPr>
          <p:nvPr/>
        </p:nvSpPr>
        <p:spPr>
          <a:xfrm>
            <a:off x="8874669" y="5226104"/>
            <a:ext cx="987393" cy="281656"/>
          </a:xfrm>
          <a:prstGeom prst="rect">
            <a:avLst/>
          </a:prstGeom>
        </p:spPr>
        <p:txBody>
          <a:bodyPr/>
          <a:lstStyle>
            <a:lvl1pPr marL="268295" indent="-26829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79" indent="-28575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6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257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17704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>
                <a:solidFill>
                  <a:srgbClr val="595959"/>
                </a:solidFill>
              </a:rPr>
              <a:t>Förderquote: 60%</a:t>
            </a:r>
            <a:endParaRPr lang="en-US" sz="1000" dirty="0">
              <a:solidFill>
                <a:srgbClr val="595959"/>
              </a:solidFill>
            </a:endParaRPr>
          </a:p>
          <a:p>
            <a:endParaRPr lang="en-US" sz="1000" dirty="0">
              <a:solidFill>
                <a:srgbClr val="595959"/>
              </a:solidFill>
            </a:endParaRPr>
          </a:p>
          <a:p>
            <a:endParaRPr lang="en-US" sz="1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595959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B90500-0811-47C4-BE3B-9B177E4AC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4" y="1149036"/>
            <a:ext cx="6029401" cy="51874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6F8B24-521E-4E6E-A1E5-CCA7A88B58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9" t="17872" r="38639" b="27010"/>
          <a:stretch/>
        </p:blipFill>
        <p:spPr>
          <a:xfrm>
            <a:off x="354050" y="1120461"/>
            <a:ext cx="675893" cy="900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A18325-F4FC-46A6-B5D0-D2E334E77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106" y="5539058"/>
            <a:ext cx="1535281" cy="7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CA6F4E1-24E4-4ED2-8584-44A865BA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C85A66-8C61-4888-AEF2-5E90AECD1A82}"/>
              </a:ext>
            </a:extLst>
          </p:cNvPr>
          <p:cNvSpPr/>
          <p:nvPr/>
        </p:nvSpPr>
        <p:spPr>
          <a:xfrm>
            <a:off x="-54591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1">
            <a:extLst>
              <a:ext uri="{FF2B5EF4-FFF2-40B4-BE49-F238E27FC236}">
                <a16:creationId xmlns:a16="http://schemas.microsoft.com/office/drawing/2014/main" id="{3A8BF5E2-AC9C-493C-9372-B008D156C4CB}"/>
              </a:ext>
            </a:extLst>
          </p:cNvPr>
          <p:cNvSpPr txBox="1">
            <a:spLocks/>
          </p:cNvSpPr>
          <p:nvPr/>
        </p:nvSpPr>
        <p:spPr>
          <a:xfrm>
            <a:off x="924718" y="696151"/>
            <a:ext cx="11158425" cy="2018779"/>
          </a:xfrm>
          <a:prstGeom prst="rect">
            <a:avLst/>
          </a:prstGeom>
        </p:spPr>
        <p:txBody>
          <a:bodyPr/>
          <a:lstStyle>
            <a:lvl1pPr marL="268295" indent="-26829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79" indent="-285757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6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2570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17704" indent="-22860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3600" b="1" dirty="0" smtClean="0"/>
              <a:t>Neue </a:t>
            </a:r>
            <a:r>
              <a:rPr lang="de-DE" sz="3600" b="1" dirty="0"/>
              <a:t>Weststadt </a:t>
            </a:r>
            <a:r>
              <a:rPr lang="de-DE" sz="3600" b="1" dirty="0" smtClean="0"/>
              <a:t>Esslingen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400" b="1" dirty="0" smtClean="0"/>
              <a:t>Einweihung Juni 2021, </a:t>
            </a:r>
            <a:r>
              <a:rPr lang="de-DE" sz="2400" b="1" dirty="0" err="1" smtClean="0"/>
              <a:t>StS</a:t>
            </a:r>
            <a:r>
              <a:rPr lang="de-DE" sz="2400" b="1" dirty="0" smtClean="0"/>
              <a:t> </a:t>
            </a:r>
            <a:r>
              <a:rPr lang="de-DE" sz="2400" b="1" dirty="0"/>
              <a:t>Andreas </a:t>
            </a:r>
            <a:r>
              <a:rPr lang="de-DE" sz="2400" b="1" dirty="0" smtClean="0"/>
              <a:t>Feicht, </a:t>
            </a:r>
            <a:r>
              <a:rPr lang="de-DE" sz="2400" b="1" dirty="0" err="1" smtClean="0"/>
              <a:t>BMWi</a:t>
            </a:r>
            <a:endParaRPr lang="de-DE" sz="2400" b="1" dirty="0" smtClean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 smtClean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3600" b="1" dirty="0" smtClean="0"/>
              <a:t>Was sind die Bausteine zur Klimaneutralität?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90927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BFB62D8-95E4-41E1-B7CD-1D02DC59E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30" y="1655928"/>
            <a:ext cx="7275904" cy="42858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3896" y="2392907"/>
            <a:ext cx="4217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Urbanes Quartier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Kompakte  Gebäudeblöcke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Gebäudehülle EH 55</a:t>
            </a:r>
          </a:p>
          <a:p>
            <a:endParaRPr lang="de-DE" sz="2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51520" y="1275606"/>
            <a:ext cx="611592" cy="609185"/>
            <a:chOff x="288000" y="2093011"/>
            <a:chExt cx="655876" cy="655876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91822A1-D41C-42F0-95EE-B7EB38B03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00" y="2093011"/>
              <a:ext cx="655876" cy="655876"/>
            </a:xfrm>
            <a:prstGeom prst="rect">
              <a:avLst/>
            </a:prstGeom>
          </p:spPr>
        </p:pic>
        <p:sp>
          <p:nvSpPr>
            <p:cNvPr id="11" name="Inhaltsplatzhalter 1">
              <a:extLst>
                <a:ext uri="{FF2B5EF4-FFF2-40B4-BE49-F238E27FC236}">
                  <a16:creationId xmlns:a16="http://schemas.microsoft.com/office/drawing/2014/main" id="{9B6173A5-BFFA-4F0D-8A23-6698C26ABF96}"/>
                </a:ext>
              </a:extLst>
            </p:cNvPr>
            <p:cNvSpPr txBox="1">
              <a:spLocks/>
            </p:cNvSpPr>
            <p:nvPr/>
          </p:nvSpPr>
          <p:spPr>
            <a:xfrm>
              <a:off x="552892" y="2200940"/>
              <a:ext cx="284497" cy="54001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71448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27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2606" indent="-265098" algn="l" defTabSz="898472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4535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0114" indent="-26509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3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2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</p:spPr>
        <p:txBody>
          <a:bodyPr>
            <a:normAutofit fontScale="90000"/>
          </a:bodyPr>
          <a:lstStyle/>
          <a:p>
            <a:r>
              <a:rPr lang="de-DE" dirty="0"/>
              <a:t>Klimaquartier – Neue Weststadt Esslingen</a:t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042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5DB57E-EB4A-4056-B4D1-2F875700C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172" y="1583140"/>
            <a:ext cx="8076023" cy="3880514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51520" y="1275606"/>
            <a:ext cx="611592" cy="609185"/>
            <a:chOff x="288000" y="2093011"/>
            <a:chExt cx="655876" cy="655876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91822A1-D41C-42F0-95EE-B7EB38B03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00" y="2093011"/>
              <a:ext cx="655876" cy="655876"/>
            </a:xfrm>
            <a:prstGeom prst="rect">
              <a:avLst/>
            </a:prstGeom>
          </p:spPr>
        </p:pic>
        <p:sp>
          <p:nvSpPr>
            <p:cNvPr id="14" name="Inhaltsplatzhalter 1">
              <a:extLst>
                <a:ext uri="{FF2B5EF4-FFF2-40B4-BE49-F238E27FC236}">
                  <a16:creationId xmlns:a16="http://schemas.microsoft.com/office/drawing/2014/main" id="{9B6173A5-BFFA-4F0D-8A23-6698C26ABF96}"/>
                </a:ext>
              </a:extLst>
            </p:cNvPr>
            <p:cNvSpPr txBox="1">
              <a:spLocks/>
            </p:cNvSpPr>
            <p:nvPr/>
          </p:nvSpPr>
          <p:spPr>
            <a:xfrm>
              <a:off x="552892" y="2200940"/>
              <a:ext cx="284497" cy="54001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71448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27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2606" indent="-265098" algn="l" defTabSz="898472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4535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0114" indent="-26509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3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51520" y="2151797"/>
            <a:ext cx="4217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Maximale Solarisierung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Flachdächer sind nicht optimal!</a:t>
            </a:r>
            <a:endParaRPr lang="de-DE" sz="2400" dirty="0"/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0" y="230086"/>
            <a:ext cx="8434843" cy="591097"/>
          </a:xfrm>
        </p:spPr>
        <p:txBody>
          <a:bodyPr>
            <a:normAutofit fontScale="90000"/>
          </a:bodyPr>
          <a:lstStyle/>
          <a:p>
            <a:r>
              <a:rPr lang="de-DE" dirty="0"/>
              <a:t>Klimaquartier – Neue Weststadt Esslingen</a:t>
            </a:r>
            <a:br>
              <a:rPr lang="de-DE" dirty="0"/>
            </a:br>
            <a:endParaRPr lang="de-DE" b="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0048B81-ADA7-4E6D-B48D-545BD69340B9}"/>
              </a:ext>
            </a:extLst>
          </p:cNvPr>
          <p:cNvSpPr txBox="1"/>
          <p:nvPr/>
        </p:nvSpPr>
        <p:spPr bwMode="auto">
          <a:xfrm>
            <a:off x="4186411" y="5730660"/>
            <a:ext cx="827399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Erneuerbare Stromproduktion - installierte PV: 1.440 kW</a:t>
            </a:r>
            <a:r>
              <a:rPr lang="de-DE" sz="2000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906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83FE3948-C445-4BC5-BBE5-2A0EB342D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527" y="2337410"/>
            <a:ext cx="11122925" cy="4218526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Klimaquartier – Neue Weststadt Esslingen</a:t>
            </a:r>
            <a:br>
              <a:rPr lang="de-DE" dirty="0"/>
            </a:br>
            <a:endParaRPr lang="de-DE" b="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C3E7900-8F44-48B3-8168-EBEDC53BF2D5}"/>
              </a:ext>
            </a:extLst>
          </p:cNvPr>
          <p:cNvSpPr/>
          <p:nvPr/>
        </p:nvSpPr>
        <p:spPr>
          <a:xfrm>
            <a:off x="10277556" y="947422"/>
            <a:ext cx="1619247" cy="1495781"/>
          </a:xfrm>
          <a:prstGeom prst="ellipse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E3DFC79-0CBD-44C7-A365-5A6077908CB2}"/>
              </a:ext>
            </a:extLst>
          </p:cNvPr>
          <p:cNvSpPr txBox="1"/>
          <p:nvPr/>
        </p:nvSpPr>
        <p:spPr bwMode="auto">
          <a:xfrm>
            <a:off x="10334624" y="1229474"/>
            <a:ext cx="1495503" cy="105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de-DE" sz="2000" b="1" dirty="0"/>
              <a:t>&lt; 1 t CO</a:t>
            </a:r>
            <a:r>
              <a:rPr lang="de-DE" sz="2000" b="1" baseline="-25000" dirty="0"/>
              <a:t>2</a:t>
            </a:r>
          </a:p>
          <a:p>
            <a:pPr algn="ctr">
              <a:spcAft>
                <a:spcPts val="400"/>
              </a:spcAft>
            </a:pPr>
            <a:r>
              <a:rPr lang="de-DE" sz="1200" dirty="0"/>
              <a:t>pro Person / Jahr</a:t>
            </a:r>
          </a:p>
          <a:p>
            <a:pPr algn="ctr"/>
            <a:r>
              <a:rPr lang="de-DE" sz="1200" dirty="0"/>
              <a:t>Gebäude </a:t>
            </a:r>
          </a:p>
          <a:p>
            <a:pPr algn="ctr"/>
            <a:r>
              <a:rPr lang="de-DE" sz="1200" dirty="0"/>
              <a:t>+ Mobilität </a:t>
            </a:r>
            <a:endParaRPr lang="de-DE" sz="1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51520" y="1275606"/>
            <a:ext cx="611592" cy="609185"/>
            <a:chOff x="288000" y="2093011"/>
            <a:chExt cx="655876" cy="65587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91822A1-D41C-42F0-95EE-B7EB38B03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00" y="2093011"/>
              <a:ext cx="655876" cy="655876"/>
            </a:xfrm>
            <a:prstGeom prst="rect">
              <a:avLst/>
            </a:prstGeom>
          </p:spPr>
        </p:pic>
        <p:sp>
          <p:nvSpPr>
            <p:cNvPr id="10" name="Inhaltsplatzhalter 1">
              <a:extLst>
                <a:ext uri="{FF2B5EF4-FFF2-40B4-BE49-F238E27FC236}">
                  <a16:creationId xmlns:a16="http://schemas.microsoft.com/office/drawing/2014/main" id="{9B6173A5-BFFA-4F0D-8A23-6698C26ABF96}"/>
                </a:ext>
              </a:extLst>
            </p:cNvPr>
            <p:cNvSpPr txBox="1">
              <a:spLocks/>
            </p:cNvSpPr>
            <p:nvPr/>
          </p:nvSpPr>
          <p:spPr>
            <a:xfrm>
              <a:off x="552892" y="2200940"/>
              <a:ext cx="284497" cy="54001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71448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27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2606" indent="-265098" algn="l" defTabSz="898472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4535" indent="-27144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0114" indent="-265098" algn="l" defTabSz="914347" rtl="0" eaLnBrk="1" latinLnBrk="0" hangingPunct="1">
                <a:lnSpc>
                  <a:spcPct val="90000"/>
                </a:lnSpc>
                <a:spcBef>
                  <a:spcPts val="480"/>
                </a:spcBef>
                <a:buSzPct val="88000"/>
                <a:buFontTx/>
                <a:buBlip>
                  <a:blip r:embed="rId4"/>
                </a:buBlip>
                <a:defRPr sz="21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5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26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00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73" indent="-228587" algn="l" defTabSz="91434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3600" b="1" dirty="0" smtClean="0">
                  <a:solidFill>
                    <a:schemeClr val="bg1"/>
                  </a:solidFill>
                </a:rPr>
                <a:t>3</a:t>
              </a:r>
              <a:endParaRPr lang="de-DE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110119" y="1275606"/>
            <a:ext cx="834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/>
              <a:t>Dekarbonisierte</a:t>
            </a:r>
            <a:r>
              <a:rPr lang="de-DE" sz="2400" dirty="0" smtClean="0"/>
              <a:t> Wärme- und Stromversorgung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059244" y="2106219"/>
            <a:ext cx="808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Abwärme Elektrolyse  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					Biogas BHKW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1C44254-0E11-4EB7-86AD-616CE973B238}"/>
              </a:ext>
            </a:extLst>
          </p:cNvPr>
          <p:cNvSpPr txBox="1"/>
          <p:nvPr/>
        </p:nvSpPr>
        <p:spPr bwMode="auto">
          <a:xfrm>
            <a:off x="986943" y="6268618"/>
            <a:ext cx="1050017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Nutzbare Abwärme: 600 MWh/a</a:t>
            </a:r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Rund die Hälfte des Wärmebedarfs der angeschlossenen Gebäude)</a:t>
            </a:r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1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Wasserstoff in der Stadt – warum?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13D5E299-6279-4F27-8BEF-151AC47A734D}"/>
              </a:ext>
            </a:extLst>
          </p:cNvPr>
          <p:cNvSpPr/>
          <p:nvPr/>
        </p:nvSpPr>
        <p:spPr>
          <a:xfrm>
            <a:off x="3524779" y="3404027"/>
            <a:ext cx="1692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50865C"/>
                </a:solidFill>
              </a:rPr>
              <a:t>Überschuss</a:t>
            </a:r>
          </a:p>
          <a:p>
            <a:pPr algn="ctr"/>
            <a:r>
              <a:rPr lang="de-DE" sz="1600" b="1" dirty="0">
                <a:solidFill>
                  <a:srgbClr val="50865C"/>
                </a:solidFill>
              </a:rPr>
              <a:t>lokaler PV Strom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EF9A608-7D43-4909-A426-1755CCFAA740}"/>
              </a:ext>
            </a:extLst>
          </p:cNvPr>
          <p:cNvSpPr/>
          <p:nvPr/>
        </p:nvSpPr>
        <p:spPr>
          <a:xfrm>
            <a:off x="6657726" y="3928119"/>
            <a:ext cx="2712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50865C"/>
                </a:solidFill>
              </a:rPr>
              <a:t>Erneuerbarer Strom</a:t>
            </a:r>
            <a:endParaRPr lang="de-DE" sz="1400" baseline="-25000" dirty="0">
              <a:solidFill>
                <a:srgbClr val="50865C"/>
              </a:solidFill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E210DF8-B160-45D1-9F24-FCCC46AD4950}"/>
              </a:ext>
            </a:extLst>
          </p:cNvPr>
          <p:cNvSpPr txBox="1"/>
          <p:nvPr/>
        </p:nvSpPr>
        <p:spPr bwMode="auto">
          <a:xfrm>
            <a:off x="3177005" y="4708405"/>
            <a:ext cx="1470823" cy="347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7500" tIns="35100" rIns="67500" bIns="35100" rtlCol="0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Wärme</a:t>
            </a:r>
            <a:endParaRPr lang="de-DE" b="1" baseline="-25000" dirty="0">
              <a:solidFill>
                <a:srgbClr val="C00000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464EA843-430B-4BDF-AE34-33CCB9858D9C}"/>
              </a:ext>
            </a:extLst>
          </p:cNvPr>
          <p:cNvSpPr/>
          <p:nvPr/>
        </p:nvSpPr>
        <p:spPr>
          <a:xfrm>
            <a:off x="8846144" y="4979865"/>
            <a:ext cx="1698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/>
              <a:t>Stromnetz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2EAB9EB-A2C2-464E-BF6D-4B5F5CE2F7D7}"/>
              </a:ext>
            </a:extLst>
          </p:cNvPr>
          <p:cNvSpPr/>
          <p:nvPr/>
        </p:nvSpPr>
        <p:spPr>
          <a:xfrm>
            <a:off x="6372326" y="2722126"/>
            <a:ext cx="3440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4380B6"/>
                </a:solidFill>
              </a:rPr>
              <a:t>H</a:t>
            </a:r>
            <a:r>
              <a:rPr lang="de-DE" sz="2800" b="1" baseline="-25000" dirty="0">
                <a:solidFill>
                  <a:srgbClr val="4380B6"/>
                </a:solidFill>
              </a:rPr>
              <a:t>2</a:t>
            </a:r>
          </a:p>
          <a:p>
            <a:r>
              <a:rPr lang="de-DE" sz="1600" b="1" dirty="0">
                <a:solidFill>
                  <a:srgbClr val="4380B6"/>
                </a:solidFill>
              </a:rPr>
              <a:t>Speicherung erneuerbarer Strom</a:t>
            </a:r>
          </a:p>
          <a:p>
            <a:r>
              <a:rPr lang="de-DE" sz="1600" b="1" dirty="0">
                <a:solidFill>
                  <a:srgbClr val="4380B6"/>
                </a:solidFill>
              </a:rPr>
              <a:t>Sektorenkopplung</a:t>
            </a: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3C16FBD-C3AC-45F8-A494-F10A457064D9}"/>
              </a:ext>
            </a:extLst>
          </p:cNvPr>
          <p:cNvGrpSpPr/>
          <p:nvPr/>
        </p:nvGrpSpPr>
        <p:grpSpPr>
          <a:xfrm>
            <a:off x="5117924" y="3945018"/>
            <a:ext cx="1698003" cy="1399630"/>
            <a:chOff x="5308102" y="4144499"/>
            <a:chExt cx="1698003" cy="1399630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23842AD9-A87D-463B-8534-9D764C4A1AE1}"/>
                </a:ext>
              </a:extLst>
            </p:cNvPr>
            <p:cNvSpPr/>
            <p:nvPr/>
          </p:nvSpPr>
          <p:spPr>
            <a:xfrm>
              <a:off x="5308102" y="5144019"/>
              <a:ext cx="16980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000" dirty="0"/>
                <a:t>Elektrolyse</a:t>
              </a:r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90CE20BC-41A1-4F43-A18B-793EB1048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32" y="4144499"/>
              <a:ext cx="1065592" cy="1019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7" name="Rechteck 66">
            <a:extLst>
              <a:ext uri="{FF2B5EF4-FFF2-40B4-BE49-F238E27FC236}">
                <a16:creationId xmlns:a16="http://schemas.microsoft.com/office/drawing/2014/main" id="{6FCE1857-2D90-4FA7-B19D-58030E79AF16}"/>
              </a:ext>
            </a:extLst>
          </p:cNvPr>
          <p:cNvSpPr/>
          <p:nvPr/>
        </p:nvSpPr>
        <p:spPr>
          <a:xfrm>
            <a:off x="4310541" y="5168040"/>
            <a:ext cx="35709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</a:rPr>
              <a:t>η = 80 - 85 % </a:t>
            </a:r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245CB896-EA43-480B-9E32-25750AF8FA10}"/>
              </a:ext>
            </a:extLst>
          </p:cNvPr>
          <p:cNvGrpSpPr/>
          <p:nvPr/>
        </p:nvGrpSpPr>
        <p:grpSpPr>
          <a:xfrm>
            <a:off x="1040513" y="3904295"/>
            <a:ext cx="1698003" cy="1451624"/>
            <a:chOff x="277787" y="4103776"/>
            <a:chExt cx="1698003" cy="1451624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CD885F66-E85B-4A56-A52A-F5191C9C9FAC}"/>
                </a:ext>
              </a:extLst>
            </p:cNvPr>
            <p:cNvSpPr/>
            <p:nvPr/>
          </p:nvSpPr>
          <p:spPr>
            <a:xfrm>
              <a:off x="277787" y="5186068"/>
              <a:ext cx="16980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/>
                <a:t>Stadtquartier</a:t>
              </a:r>
            </a:p>
          </p:txBody>
        </p: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66DE5D43-87EC-4259-8F3C-C03D1F338D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9122" y="4103776"/>
              <a:ext cx="1073056" cy="1073056"/>
              <a:chOff x="5171836" y="994258"/>
              <a:chExt cx="2880000" cy="2880000"/>
            </a:xfrm>
          </p:grpSpPr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id="{99ED0D78-AB7C-40A6-BEEC-1E4C36C8D492}"/>
                  </a:ext>
                </a:extLst>
              </p:cNvPr>
              <p:cNvGrpSpPr/>
              <p:nvPr/>
            </p:nvGrpSpPr>
            <p:grpSpPr>
              <a:xfrm>
                <a:off x="5171836" y="994258"/>
                <a:ext cx="2880000" cy="2880000"/>
                <a:chOff x="5030434" y="909416"/>
                <a:chExt cx="3200215" cy="3115829"/>
              </a:xfrm>
            </p:grpSpPr>
            <p:pic>
              <p:nvPicPr>
                <p:cNvPr id="82" name="Grafik 81">
                  <a:extLst>
                    <a:ext uri="{FF2B5EF4-FFF2-40B4-BE49-F238E27FC236}">
                      <a16:creationId xmlns:a16="http://schemas.microsoft.com/office/drawing/2014/main" id="{80FD16C4-B57D-486B-B1C8-694D65144E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0434" y="909416"/>
                  <a:ext cx="3200215" cy="311582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83" name="Rechteck 82">
                  <a:extLst>
                    <a:ext uri="{FF2B5EF4-FFF2-40B4-BE49-F238E27FC236}">
                      <a16:creationId xmlns:a16="http://schemas.microsoft.com/office/drawing/2014/main" id="{A1687DA2-FA37-4F2F-BFDE-075A2398D6F9}"/>
                    </a:ext>
                  </a:extLst>
                </p:cNvPr>
                <p:cNvSpPr/>
                <p:nvPr/>
              </p:nvSpPr>
              <p:spPr>
                <a:xfrm>
                  <a:off x="5514680" y="1187777"/>
                  <a:ext cx="2187019" cy="25923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</p:grp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B0958366-4DA0-420E-A2D9-9BDA2416D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7228" y="1197204"/>
                <a:ext cx="1809946" cy="778263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254E8FE7-9FCB-4B4C-B7B4-1A1529A1EF68}"/>
                  </a:ext>
                </a:extLst>
              </p:cNvPr>
              <p:cNvGrpSpPr/>
              <p:nvPr/>
            </p:nvGrpSpPr>
            <p:grpSpPr>
              <a:xfrm>
                <a:off x="5917499" y="2158740"/>
                <a:ext cx="1378846" cy="1355103"/>
                <a:chOff x="6840883" y="3555630"/>
                <a:chExt cx="2041411" cy="2059886"/>
              </a:xfrm>
              <a:effectLst/>
            </p:grpSpPr>
            <p:pic>
              <p:nvPicPr>
                <p:cNvPr id="77" name="Grafik 76">
                  <a:extLst>
                    <a:ext uri="{FF2B5EF4-FFF2-40B4-BE49-F238E27FC236}">
                      <a16:creationId xmlns:a16="http://schemas.microsoft.com/office/drawing/2014/main" id="{05E91CA1-D83F-490A-AA00-A9CEC5C7F7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36" t="3824" r="8294" b="4150"/>
                <a:stretch/>
              </p:blipFill>
              <p:spPr>
                <a:xfrm>
                  <a:off x="6866544" y="3555630"/>
                  <a:ext cx="1935517" cy="205988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8" name="Grafik 77">
                  <a:extLst>
                    <a:ext uri="{FF2B5EF4-FFF2-40B4-BE49-F238E27FC236}">
                      <a16:creationId xmlns:a16="http://schemas.microsoft.com/office/drawing/2014/main" id="{D9115996-C1BF-4D2A-AEA7-06212385D9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40883" y="4903608"/>
                  <a:ext cx="684000" cy="684000"/>
                </a:xfrm>
                <a:prstGeom prst="rect">
                  <a:avLst/>
                </a:prstGeom>
              </p:spPr>
            </p:pic>
            <p:pic>
              <p:nvPicPr>
                <p:cNvPr id="79" name="Grafik 78">
                  <a:extLst>
                    <a:ext uri="{FF2B5EF4-FFF2-40B4-BE49-F238E27FC236}">
                      <a16:creationId xmlns:a16="http://schemas.microsoft.com/office/drawing/2014/main" id="{1A0B4EB9-0FE2-4DF5-8816-4C5B3B72E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6543" y="3612035"/>
                  <a:ext cx="684000" cy="684000"/>
                </a:xfrm>
                <a:prstGeom prst="rect">
                  <a:avLst/>
                </a:prstGeom>
              </p:spPr>
            </p:pic>
            <p:pic>
              <p:nvPicPr>
                <p:cNvPr id="80" name="Grafik 79">
                  <a:extLst>
                    <a:ext uri="{FF2B5EF4-FFF2-40B4-BE49-F238E27FC236}">
                      <a16:creationId xmlns:a16="http://schemas.microsoft.com/office/drawing/2014/main" id="{393E6332-DB84-48BB-829C-36247AD0E8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8294" y="3612035"/>
                  <a:ext cx="684000" cy="684000"/>
                </a:xfrm>
                <a:prstGeom prst="rect">
                  <a:avLst/>
                </a:prstGeom>
              </p:spPr>
            </p:pic>
            <p:pic>
              <p:nvPicPr>
                <p:cNvPr id="81" name="Grafik 80">
                  <a:extLst>
                    <a:ext uri="{FF2B5EF4-FFF2-40B4-BE49-F238E27FC236}">
                      <a16:creationId xmlns:a16="http://schemas.microsoft.com/office/drawing/2014/main" id="{ECC43978-86B7-449A-B24B-15BD72E99E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8294" y="4903608"/>
                  <a:ext cx="684000" cy="684000"/>
                </a:xfrm>
                <a:prstGeom prst="rect">
                  <a:avLst/>
                </a:prstGeom>
              </p:spPr>
            </p:pic>
          </p:grpSp>
          <p:sp>
            <p:nvSpPr>
              <p:cNvPr id="76" name="Rechteck 6">
                <a:extLst>
                  <a:ext uri="{FF2B5EF4-FFF2-40B4-BE49-F238E27FC236}">
                    <a16:creationId xmlns:a16="http://schemas.microsoft.com/office/drawing/2014/main" id="{E6D1951A-D1F5-4672-A75C-A3B5B15CAB24}"/>
                  </a:ext>
                </a:extLst>
              </p:cNvPr>
              <p:cNvSpPr/>
              <p:nvPr/>
            </p:nvSpPr>
            <p:spPr>
              <a:xfrm>
                <a:off x="5637228" y="1378140"/>
                <a:ext cx="1951348" cy="2173363"/>
              </a:xfrm>
              <a:custGeom>
                <a:avLst/>
                <a:gdLst>
                  <a:gd name="connsiteX0" fmla="*/ 0 w 1186640"/>
                  <a:gd name="connsiteY0" fmla="*/ 0 h 1252303"/>
                  <a:gd name="connsiteX1" fmla="*/ 1186640 w 1186640"/>
                  <a:gd name="connsiteY1" fmla="*/ 0 h 1252303"/>
                  <a:gd name="connsiteX2" fmla="*/ 1186640 w 1186640"/>
                  <a:gd name="connsiteY2" fmla="*/ 1252303 h 1252303"/>
                  <a:gd name="connsiteX3" fmla="*/ 0 w 1186640"/>
                  <a:gd name="connsiteY3" fmla="*/ 1252303 h 1252303"/>
                  <a:gd name="connsiteX4" fmla="*/ 0 w 1186640"/>
                  <a:gd name="connsiteY4" fmla="*/ 0 h 1252303"/>
                  <a:gd name="connsiteX0" fmla="*/ 0 w 1186640"/>
                  <a:gd name="connsiteY0" fmla="*/ 490194 h 1252303"/>
                  <a:gd name="connsiteX1" fmla="*/ 1186640 w 1186640"/>
                  <a:gd name="connsiteY1" fmla="*/ 0 h 1252303"/>
                  <a:gd name="connsiteX2" fmla="*/ 1186640 w 1186640"/>
                  <a:gd name="connsiteY2" fmla="*/ 1252303 h 1252303"/>
                  <a:gd name="connsiteX3" fmla="*/ 0 w 1186640"/>
                  <a:gd name="connsiteY3" fmla="*/ 1252303 h 1252303"/>
                  <a:gd name="connsiteX4" fmla="*/ 0 w 1186640"/>
                  <a:gd name="connsiteY4" fmla="*/ 490194 h 125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640" h="1252303">
                    <a:moveTo>
                      <a:pt x="0" y="490194"/>
                    </a:moveTo>
                    <a:lnTo>
                      <a:pt x="1186640" y="0"/>
                    </a:lnTo>
                    <a:lnTo>
                      <a:pt x="1186640" y="1252303"/>
                    </a:lnTo>
                    <a:lnTo>
                      <a:pt x="0" y="1252303"/>
                    </a:lnTo>
                    <a:lnTo>
                      <a:pt x="0" y="490194"/>
                    </a:lnTo>
                    <a:close/>
                  </a:path>
                </a:pathLst>
              </a:cu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/>
              </a:p>
            </p:txBody>
          </p:sp>
        </p:grpSp>
      </p:grpSp>
      <p:sp>
        <p:nvSpPr>
          <p:cNvPr id="84" name="Rechteck 83">
            <a:extLst>
              <a:ext uri="{FF2B5EF4-FFF2-40B4-BE49-F238E27FC236}">
                <a16:creationId xmlns:a16="http://schemas.microsoft.com/office/drawing/2014/main" id="{1CB78474-8712-48AB-A69A-235F856E5E23}"/>
              </a:ext>
            </a:extLst>
          </p:cNvPr>
          <p:cNvSpPr/>
          <p:nvPr/>
        </p:nvSpPr>
        <p:spPr>
          <a:xfrm>
            <a:off x="2044181" y="2831652"/>
            <a:ext cx="2068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Stromspeicher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4B0494C-53A9-425E-87B9-0ED177C6A818}"/>
              </a:ext>
            </a:extLst>
          </p:cNvPr>
          <p:cNvGrpSpPr/>
          <p:nvPr/>
        </p:nvGrpSpPr>
        <p:grpSpPr>
          <a:xfrm>
            <a:off x="2526539" y="3247128"/>
            <a:ext cx="819101" cy="1124760"/>
            <a:chOff x="3838021" y="3306994"/>
            <a:chExt cx="830176" cy="1155684"/>
          </a:xfrm>
        </p:grpSpPr>
        <p:cxnSp>
          <p:nvCxnSpPr>
            <p:cNvPr id="86" name="Gerader Verbinder 90">
              <a:extLst>
                <a:ext uri="{FF2B5EF4-FFF2-40B4-BE49-F238E27FC236}">
                  <a16:creationId xmlns:a16="http://schemas.microsoft.com/office/drawing/2014/main" id="{9A2D778F-71C4-4A87-B4AA-4A3563D35309}"/>
                </a:ext>
              </a:extLst>
            </p:cNvPr>
            <p:cNvCxnSpPr>
              <a:cxnSpLocks/>
              <a:stCxn id="87" idx="2"/>
            </p:cNvCxnSpPr>
            <p:nvPr/>
          </p:nvCxnSpPr>
          <p:spPr>
            <a:xfrm>
              <a:off x="4108555" y="3841057"/>
              <a:ext cx="0" cy="621621"/>
            </a:xfrm>
            <a:prstGeom prst="line">
              <a:avLst/>
            </a:prstGeom>
            <a:ln w="38100">
              <a:solidFill>
                <a:srgbClr val="50865C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D8A07CE0-9648-4CF4-8A6D-C062C2346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021" y="3306994"/>
              <a:ext cx="541067" cy="5340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0" name="Gerader Verbinder 90">
              <a:extLst>
                <a:ext uri="{FF2B5EF4-FFF2-40B4-BE49-F238E27FC236}">
                  <a16:creationId xmlns:a16="http://schemas.microsoft.com/office/drawing/2014/main" id="{C32CB1B3-6DD6-476C-AD34-DFD82036BB85}"/>
                </a:ext>
              </a:extLst>
            </p:cNvPr>
            <p:cNvCxnSpPr>
              <a:cxnSpLocks/>
            </p:cNvCxnSpPr>
            <p:nvPr/>
          </p:nvCxnSpPr>
          <p:spPr>
            <a:xfrm>
              <a:off x="4668197" y="3841057"/>
              <a:ext cx="0" cy="621621"/>
            </a:xfrm>
            <a:prstGeom prst="line">
              <a:avLst/>
            </a:prstGeom>
            <a:ln w="38100">
              <a:solidFill>
                <a:srgbClr val="50865C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FEEF685F-8790-4050-8F4D-83ED650B3C15}"/>
              </a:ext>
            </a:extLst>
          </p:cNvPr>
          <p:cNvGrpSpPr/>
          <p:nvPr/>
        </p:nvGrpSpPr>
        <p:grpSpPr>
          <a:xfrm>
            <a:off x="9123053" y="3932728"/>
            <a:ext cx="1113676" cy="1050972"/>
            <a:chOff x="11326862" y="1394512"/>
            <a:chExt cx="648000" cy="639612"/>
          </a:xfrm>
        </p:grpSpPr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E5F706-AD9A-407A-A847-68035B0F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6862" y="1394512"/>
              <a:ext cx="648000" cy="639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D165B020-E3A9-448A-B471-FBB509AAD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2121" y="1663002"/>
              <a:ext cx="249710" cy="253961"/>
            </a:xfrm>
            <a:prstGeom prst="rect">
              <a:avLst/>
            </a:prstGeom>
          </p:spPr>
        </p:pic>
      </p:grpSp>
      <p:sp>
        <p:nvSpPr>
          <p:cNvPr id="94" name="Textfeld 93">
            <a:extLst>
              <a:ext uri="{FF2B5EF4-FFF2-40B4-BE49-F238E27FC236}">
                <a16:creationId xmlns:a16="http://schemas.microsoft.com/office/drawing/2014/main" id="{F4731CA3-43E5-4664-B799-4EC348510454}"/>
              </a:ext>
            </a:extLst>
          </p:cNvPr>
          <p:cNvSpPr txBox="1"/>
          <p:nvPr/>
        </p:nvSpPr>
        <p:spPr bwMode="auto">
          <a:xfrm>
            <a:off x="1265144" y="5783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sz="1800" dirty="0" err="1"/>
              <a:t>Abwärmepotenzial</a:t>
            </a:r>
            <a:r>
              <a:rPr lang="de-DE" sz="1800" b="0" dirty="0"/>
              <a:t> </a:t>
            </a:r>
            <a:r>
              <a:rPr lang="de-DE" sz="1800" dirty="0"/>
              <a:t>im Jahr 2050 </a:t>
            </a:r>
            <a:r>
              <a:rPr lang="de-DE" sz="1800" b="0" dirty="0"/>
              <a:t>(60 bis 80 </a:t>
            </a:r>
            <a:r>
              <a:rPr lang="de-DE" sz="1800" b="0" dirty="0" err="1"/>
              <a:t>GW</a:t>
            </a:r>
            <a:r>
              <a:rPr lang="de-DE" sz="1800" b="0" baseline="-25000" dirty="0" err="1"/>
              <a:t>el</a:t>
            </a:r>
            <a:r>
              <a:rPr lang="de-DE" sz="1800" b="0" dirty="0"/>
              <a:t>): ca. </a:t>
            </a:r>
            <a:r>
              <a:rPr lang="de-DE" sz="1800" dirty="0"/>
              <a:t>120 TWh/a </a:t>
            </a:r>
            <a:r>
              <a:rPr lang="de-DE" sz="1800" b="0" dirty="0"/>
              <a:t> </a:t>
            </a:r>
          </a:p>
          <a:p>
            <a:pPr algn="ctr"/>
            <a:r>
              <a:rPr lang="de-DE" sz="1800" b="0" dirty="0"/>
              <a:t>(entspricht etwa dem heutigem Fernwärmeaufkommen) </a:t>
            </a:r>
          </a:p>
        </p:txBody>
      </p: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9DB1F0EB-263A-4427-8D06-8D505CBE4CE9}"/>
              </a:ext>
            </a:extLst>
          </p:cNvPr>
          <p:cNvGrpSpPr/>
          <p:nvPr/>
        </p:nvGrpSpPr>
        <p:grpSpPr>
          <a:xfrm>
            <a:off x="3291221" y="952914"/>
            <a:ext cx="4695786" cy="1623753"/>
            <a:chOff x="3291221" y="952914"/>
            <a:chExt cx="4695786" cy="1623753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F677106F-1517-49AC-8BEE-F3588A353FEC}"/>
                </a:ext>
              </a:extLst>
            </p:cNvPr>
            <p:cNvGrpSpPr/>
            <p:nvPr/>
          </p:nvGrpSpPr>
          <p:grpSpPr>
            <a:xfrm>
              <a:off x="3291221" y="952914"/>
              <a:ext cx="4695786" cy="1611630"/>
              <a:chOff x="3491409" y="1244785"/>
              <a:chExt cx="4695786" cy="1611630"/>
            </a:xfrm>
          </p:grpSpPr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DCE7DE5C-A700-4B16-A1B7-5FB85194548A}"/>
                  </a:ext>
                </a:extLst>
              </p:cNvPr>
              <p:cNvSpPr/>
              <p:nvPr/>
            </p:nvSpPr>
            <p:spPr>
              <a:xfrm>
                <a:off x="3491409" y="1244785"/>
                <a:ext cx="2784298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dirty="0"/>
                  <a:t>Mobilität </a:t>
                </a:r>
              </a:p>
              <a:p>
                <a:pPr algn="ctr"/>
                <a:r>
                  <a:rPr lang="de-DE" sz="1050" dirty="0"/>
                  <a:t>(Schwerlast)</a:t>
                </a: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AACE3677-E9D8-4EAC-A735-28A755508BE9}"/>
                  </a:ext>
                </a:extLst>
              </p:cNvPr>
              <p:cNvSpPr/>
              <p:nvPr/>
            </p:nvSpPr>
            <p:spPr>
              <a:xfrm>
                <a:off x="6489192" y="1292995"/>
                <a:ext cx="16980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dirty="0"/>
                  <a:t>Industrie</a:t>
                </a: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D1EEEC8D-A714-45BA-B0A5-F9C065E00169}"/>
                  </a:ext>
                </a:extLst>
              </p:cNvPr>
              <p:cNvSpPr/>
              <p:nvPr/>
            </p:nvSpPr>
            <p:spPr>
              <a:xfrm>
                <a:off x="5272408" y="1293366"/>
                <a:ext cx="16980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dirty="0"/>
                  <a:t>Gasnetz</a:t>
                </a:r>
              </a:p>
            </p:txBody>
          </p:sp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FEF8AC8-B2E3-4C24-BCA4-183C3DAE5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507" y="1805316"/>
                <a:ext cx="1065587" cy="1051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AF3092AE-2049-4DE9-A6AD-0F2FDCEFA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6486" y="1802959"/>
                <a:ext cx="1065587" cy="1051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96" name="Grafik 9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639A2A6-4242-4A54-AA95-28822EEB9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633" y="1515923"/>
              <a:ext cx="1060744" cy="10607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2" name="Pfeil: nach unten 101">
            <a:extLst>
              <a:ext uri="{FF2B5EF4-FFF2-40B4-BE49-F238E27FC236}">
                <a16:creationId xmlns:a16="http://schemas.microsoft.com/office/drawing/2014/main" id="{13FE7742-CBFE-49B0-9521-A8B4F88F180C}"/>
              </a:ext>
            </a:extLst>
          </p:cNvPr>
          <p:cNvSpPr/>
          <p:nvPr/>
        </p:nvSpPr>
        <p:spPr>
          <a:xfrm rot="5400000">
            <a:off x="7302991" y="3263344"/>
            <a:ext cx="945163" cy="2482851"/>
          </a:xfrm>
          <a:prstGeom prst="downArrow">
            <a:avLst/>
          </a:prstGeom>
          <a:solidFill>
            <a:srgbClr val="508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Pfeil: nach unten 102">
            <a:extLst>
              <a:ext uri="{FF2B5EF4-FFF2-40B4-BE49-F238E27FC236}">
                <a16:creationId xmlns:a16="http://schemas.microsoft.com/office/drawing/2014/main" id="{A9529366-2F06-48CA-96CE-E69B1A29FE8E}"/>
              </a:ext>
            </a:extLst>
          </p:cNvPr>
          <p:cNvSpPr/>
          <p:nvPr/>
        </p:nvSpPr>
        <p:spPr>
          <a:xfrm rot="10800000">
            <a:off x="5517287" y="2628131"/>
            <a:ext cx="783118" cy="1268486"/>
          </a:xfrm>
          <a:prstGeom prst="downArrow">
            <a:avLst/>
          </a:prstGeom>
          <a:solidFill>
            <a:srgbClr val="43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: nach unten 103">
            <a:extLst>
              <a:ext uri="{FF2B5EF4-FFF2-40B4-BE49-F238E27FC236}">
                <a16:creationId xmlns:a16="http://schemas.microsoft.com/office/drawing/2014/main" id="{F24469C9-72F6-441E-A11F-9670F36BEC4D}"/>
              </a:ext>
            </a:extLst>
          </p:cNvPr>
          <p:cNvSpPr/>
          <p:nvPr/>
        </p:nvSpPr>
        <p:spPr>
          <a:xfrm rot="5400000">
            <a:off x="3718504" y="3250090"/>
            <a:ext cx="295881" cy="277361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Pfeil: nach unten 104">
            <a:extLst>
              <a:ext uri="{FF2B5EF4-FFF2-40B4-BE49-F238E27FC236}">
                <a16:creationId xmlns:a16="http://schemas.microsoft.com/office/drawing/2014/main" id="{D53A01BD-6B5C-45D1-8148-9F2A9B23421B}"/>
              </a:ext>
            </a:extLst>
          </p:cNvPr>
          <p:cNvSpPr/>
          <p:nvPr/>
        </p:nvSpPr>
        <p:spPr>
          <a:xfrm rot="5400000" flipV="1">
            <a:off x="3753853" y="2957807"/>
            <a:ext cx="282547" cy="2792462"/>
          </a:xfrm>
          <a:prstGeom prst="downArrow">
            <a:avLst/>
          </a:prstGeom>
          <a:solidFill>
            <a:srgbClr val="508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9" name="Grafik 108">
            <a:extLst>
              <a:ext uri="{FF2B5EF4-FFF2-40B4-BE49-F238E27FC236}">
                <a16:creationId xmlns:a16="http://schemas.microsoft.com/office/drawing/2014/main" id="{A7D57486-1409-4E2F-B488-0D467380D55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36" y="3249572"/>
            <a:ext cx="516280" cy="516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7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  <p:bldP spid="67" grpId="0"/>
      <p:bldP spid="84" grpId="0"/>
      <p:bldP spid="94" grpId="0"/>
      <p:bldP spid="102" grpId="0" animBg="1"/>
      <p:bldP spid="103" grpId="0" animBg="1"/>
      <p:bldP spid="104" grpId="0" animBg="1"/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C9F73E-F55D-4941-AA0D-BBB66813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08" y="379278"/>
            <a:ext cx="8434843" cy="591097"/>
          </a:xfrm>
        </p:spPr>
        <p:txBody>
          <a:bodyPr>
            <a:noAutofit/>
          </a:bodyPr>
          <a:lstStyle/>
          <a:p>
            <a:r>
              <a:rPr lang="de-DE" dirty="0"/>
              <a:t>Energiezentrale - Wasserstoff-Produktionsraum </a:t>
            </a:r>
            <a:br>
              <a:rPr lang="de-DE" dirty="0"/>
            </a:br>
            <a:endParaRPr lang="de-DE" b="0" dirty="0"/>
          </a:p>
        </p:txBody>
      </p:sp>
      <p:pic>
        <p:nvPicPr>
          <p:cNvPr id="6" name="Grafik 5" descr="Ein Bild, das Lagerhaus, Zug, Stahl enthält.&#10;&#10;Automatisch generierte Beschreibung">
            <a:extLst>
              <a:ext uri="{FF2B5EF4-FFF2-40B4-BE49-F238E27FC236}">
                <a16:creationId xmlns:a16="http://schemas.microsoft.com/office/drawing/2014/main" id="{121343A3-7608-4422-A59D-0342D631D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9535"/>
            <a:ext cx="12192000" cy="56483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3EBB65-58C5-4ABF-B701-3955546F648A}"/>
              </a:ext>
            </a:extLst>
          </p:cNvPr>
          <p:cNvSpPr txBox="1"/>
          <p:nvPr/>
        </p:nvSpPr>
        <p:spPr bwMode="auto">
          <a:xfrm>
            <a:off x="4566701" y="4577391"/>
            <a:ext cx="4084515" cy="901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500" tIns="35100" rIns="67500" bIns="35100" rtlCol="0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de-DE" b="1" baseline="-25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Elektrolyse – 2 x 500 </a:t>
            </a:r>
            <a:r>
              <a:rPr lang="de-DE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kWel</a:t>
            </a:r>
            <a:endParaRPr lang="de-DE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de-DE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ax. 400 kg</a:t>
            </a:r>
            <a:r>
              <a:rPr lang="de-DE" b="1" baseline="-25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H2</a:t>
            </a:r>
            <a:r>
              <a:rPr lang="de-DE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 Tag</a:t>
            </a:r>
            <a:endParaRPr lang="de-DE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66701" y="5654230"/>
            <a:ext cx="38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Probebetrieb seit November 2021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alts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halts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Breitbild</PresentationFormat>
  <Paragraphs>142</Paragraphs>
  <Slides>16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Calibri</vt:lpstr>
      <vt:lpstr>Tahoma</vt:lpstr>
      <vt:lpstr>Times New Roman</vt:lpstr>
      <vt:lpstr>Verdana</vt:lpstr>
      <vt:lpstr>Wingdings</vt:lpstr>
      <vt:lpstr>Inhaltsfolien</vt:lpstr>
      <vt:lpstr>1_Inhaltsfolien</vt:lpstr>
      <vt:lpstr>Neue Weststadt Esslingen - Klimaneutrales Stadtquartier</vt:lpstr>
      <vt:lpstr>PowerPoint-Präsentation</vt:lpstr>
      <vt:lpstr>Klimaquartier – Neue Weststadt Esslingen</vt:lpstr>
      <vt:lpstr>PowerPoint-Präsentation</vt:lpstr>
      <vt:lpstr>Klimaquartier – Neue Weststadt Esslingen </vt:lpstr>
      <vt:lpstr>Klimaquartier – Neue Weststadt Esslingen </vt:lpstr>
      <vt:lpstr>Klimaquartier – Neue Weststadt Esslingen </vt:lpstr>
      <vt:lpstr>Wasserstoff in der Stadt – warum?</vt:lpstr>
      <vt:lpstr>Energiezentrale - Wasserstoff-Produktionsraum  </vt:lpstr>
      <vt:lpstr>Klimaquartier – Neue Weststadt Esslingen H2-Verwertung</vt:lpstr>
      <vt:lpstr>H2 Verwertung  Gasnetzeinspeisung</vt:lpstr>
      <vt:lpstr>PowerPoint-Präsentation</vt:lpstr>
      <vt:lpstr>Klimaquartier – Neue Weststadt Esslingen  THG Emissionen im Lebenszyklus</vt:lpstr>
      <vt:lpstr>PowerPoint-Präsentation</vt:lpstr>
      <vt:lpstr>Skalierbarkeit und Übertragbarkeit P2G &amp; P2H</vt:lpstr>
      <vt:lpstr>PowerPoint-Präsentation</vt:lpstr>
    </vt:vector>
  </TitlesOfParts>
  <Company>SIZ energie+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210915 f-cell Stuttgart 21 - SIZenergieplus</dc:title>
  <dc:creator>simon.marx@siz-egs.de</dc:creator>
  <cp:keywords>SIZ energieplus</cp:keywords>
  <cp:lastModifiedBy>Prof. Fisch</cp:lastModifiedBy>
  <cp:revision>1888</cp:revision>
  <cp:lastPrinted>2022-02-21T09:13:50Z</cp:lastPrinted>
  <dcterms:created xsi:type="dcterms:W3CDTF">2007-08-29T07:13:29Z</dcterms:created>
  <dcterms:modified xsi:type="dcterms:W3CDTF">2022-05-02T20:15:50Z</dcterms:modified>
</cp:coreProperties>
</file>